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1" r:id="rId1"/>
  </p:sldMasterIdLst>
  <p:notesMasterIdLst>
    <p:notesMasterId r:id="rId20"/>
  </p:notesMasterIdLst>
  <p:sldIdLst>
    <p:sldId id="256" r:id="rId2"/>
    <p:sldId id="292" r:id="rId3"/>
    <p:sldId id="291" r:id="rId4"/>
    <p:sldId id="305" r:id="rId5"/>
    <p:sldId id="306" r:id="rId6"/>
    <p:sldId id="293" r:id="rId7"/>
    <p:sldId id="258" r:id="rId8"/>
    <p:sldId id="312" r:id="rId9"/>
    <p:sldId id="313" r:id="rId10"/>
    <p:sldId id="314" r:id="rId11"/>
    <p:sldId id="308" r:id="rId12"/>
    <p:sldId id="311" r:id="rId13"/>
    <p:sldId id="302" r:id="rId14"/>
    <p:sldId id="307" r:id="rId15"/>
    <p:sldId id="315" r:id="rId16"/>
    <p:sldId id="303" r:id="rId17"/>
    <p:sldId id="304" r:id="rId18"/>
    <p:sldId id="270"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51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98290F3-E651-404F-BD89-A55CC8880DA3}" v="3" dt="2024-06-05T10:06:49.924"/>
  </p1510:revLst>
</p1510:revInfo>
</file>

<file path=ppt/tableStyles.xml><?xml version="1.0" encoding="utf-8"?>
<a:tblStyleLst xmlns:a="http://schemas.openxmlformats.org/drawingml/2006/main" def="{B9084870-490B-4E8C-92C3-4D1ADA62898A}">
  <a:tblStyle styleId="{B9084870-490B-4E8C-92C3-4D1ADA62898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b="0" i="0">
                <a:solidFill>
                  <a:srgbClr val="1F1F1F"/>
                </a:solidFill>
                <a:effectLst/>
                <a:highlight>
                  <a:srgbClr val="FFFFFF"/>
                </a:highlight>
                <a:latin typeface="Google Sans"/>
              </a:rPr>
              <a:t>In this presentation, we will explore a project that aims to develop a model to classify </a:t>
            </a:r>
            <a:r>
              <a:rPr lang="en-US">
                <a:solidFill>
                  <a:srgbClr val="1F1F1F"/>
                </a:solidFill>
                <a:highlight>
                  <a:srgbClr val="FFFFFF"/>
                </a:highlight>
              </a:rPr>
              <a:t>Link Weight Prediction in Bitcoin OTC Trust Networks Using Network Analysis and Deep Learning</a:t>
            </a:r>
          </a:p>
          <a:p>
            <a:pPr marL="0" lvl="0" indent="0" algn="l">
              <a:spcBef>
                <a:spcPts val="0"/>
              </a:spcBef>
              <a:spcAft>
                <a:spcPts val="0"/>
              </a:spcAft>
              <a:buNone/>
            </a:pPr>
            <a:endParaRPr lang="en-US">
              <a:solidFill>
                <a:srgbClr val="1F1F1F"/>
              </a:solidFill>
              <a:highlight>
                <a:srgbClr val="FFFFFF"/>
              </a:highlight>
              <a:latin typeface="Google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b6ce52c015_0_20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1F1F1F"/>
                </a:solidFill>
                <a:effectLst/>
                <a:highlight>
                  <a:srgbClr val="FFFFFF"/>
                </a:highlight>
                <a:latin typeface="Google Sans"/>
              </a:rPr>
              <a:t>Our project aims to employ a model based on the trust-weighted signed network to classify users into predefined roles within the Bitcoin ecosystem and to identify those involved in fraudulent or money laundering activities for targeted monitoring. Based on some prior knowledge, we can summarize the main roles in the blockchain as follows: Miners are central to the blockchain’s operational integrity, tasked with verifying transactions and incorporating them into blocks. Since they trade the bitcoins they mine to other users and exchanges, they typically exhibit a high out-degree. Their in-degree might be relatively low, reflecting fewer incoming transactions compared to their outputs. They generally gather high trust values from others due to their critical role in the blockchain. Exchanges act as crucial nodes that facilitate the easy exchange of cryptocurrencies for assets like fiat currencies and other digital currencies. They effectively bridge the gap between digital and traditional financial systems. Both their in-degree and out-degree are high, indicating that they are among the most connected nodes in the network. Exchanges typically maintain high trust values internally and externally due to their regulated nature and crucial role in financial transactions. Darknet Markets use cryptocurrencies to anonymize transactions for illegal goods and services, operating primarily within the hidden layers of the internet. They can exhibit both high in-degree and out-degree, as they both receive and send substantial transaction volumes. While they might have high trust values within their circles, their trust values significantly drop when interacting with external parties due to the nature of their transactions. Regular Users participate in daily transactions, utilizing cryptocurrencies for legitimate personal or business purposes. Their in-degree and out-degree may vary based on individual habits and the extent of their engagement in the cryptocurrency ecosystem. Although individual users may exhibit lower centrality in the overall network, their collective </a:t>
            </a:r>
            <a:r>
              <a:rPr lang="en-US" b="0" i="0" err="1">
                <a:solidFill>
                  <a:srgbClr val="1F1F1F"/>
                </a:solidFill>
                <a:effectLst/>
                <a:highlight>
                  <a:srgbClr val="FFFFFF"/>
                </a:highlight>
                <a:latin typeface="Google Sans"/>
              </a:rPr>
              <a:t>behaviour</a:t>
            </a:r>
            <a:r>
              <a:rPr lang="en-US" b="0" i="0">
                <a:solidFill>
                  <a:srgbClr val="1F1F1F"/>
                </a:solidFill>
                <a:effectLst/>
                <a:highlight>
                  <a:srgbClr val="FFFFFF"/>
                </a:highlight>
                <a:latin typeface="Google Sans"/>
              </a:rPr>
              <a:t> and connections through exchanges and wallet services are crucial to the cryptocurrency market dynamics. To identify potential risk user nodes, we have formulated three hypotheses regarding the existence of such nodes. These hypotheses will guide our research direction and be tested in subsequent experiments.</a:t>
            </a:r>
            <a:endParaRPr/>
          </a:p>
        </p:txBody>
      </p:sp>
    </p:spTree>
    <p:extLst>
      <p:ext uri="{BB962C8B-B14F-4D97-AF65-F5344CB8AC3E}">
        <p14:creationId xmlns:p14="http://schemas.microsoft.com/office/powerpoint/2010/main" val="4234831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b6ce52c015_0_20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1F1F1F"/>
                </a:solidFill>
                <a:effectLst/>
                <a:highlight>
                  <a:srgbClr val="FFFFFF"/>
                </a:highlight>
                <a:latin typeface="Google Sans"/>
              </a:rPr>
              <a:t>Our project aims to employ a model based on the trust-weighted signed network to classify users into predefined roles within the Bitcoin ecosystem and to identify those involved in fraudulent or money laundering activities for targeted monitoring. Based on some prior knowledge, we can summarize the main roles in the blockchain as follows: Miners are central to the blockchain’s operational integrity, tasked with verifying transactions and incorporating them into blocks. Since they trade the bitcoins they mine to other users and exchanges, they typically exhibit a high out-degree. Their in-degree might be relatively low, reflecting fewer incoming transactions compared to their outputs. They generally gather high trust values from others due to their critical role in the blockchain. Exchanges act as crucial nodes that facilitate the easy exchange of cryptocurrencies for assets like fiat currencies and other digital currencies. They effectively bridge the gap between digital and traditional financial systems. Both their in-degree and out-degree are high, indicating that they are among the most connected nodes in the network. Exchanges typically maintain high trust values internally and externally due to their regulated nature and crucial role in financial transactions. Darknet Markets use cryptocurrencies to anonymize transactions for illegal goods and services, operating primarily within the hidden layers of the internet. They can exhibit both high in-degree and out-degree, as they both receive and send substantial transaction volumes. While they might have high trust values within their circles, their trust values significantly drop when interacting with external parties due to the nature of their transactions. Regular Users participate in daily transactions, utilizing cryptocurrencies for legitimate personal or business purposes. Their in-degree and out-degree may vary based on individual habits and the extent of their engagement in the cryptocurrency ecosystem. Although individual users may exhibit lower centrality in the overall network, their collective </a:t>
            </a:r>
            <a:r>
              <a:rPr lang="en-US" b="0" i="0" err="1">
                <a:solidFill>
                  <a:srgbClr val="1F1F1F"/>
                </a:solidFill>
                <a:effectLst/>
                <a:highlight>
                  <a:srgbClr val="FFFFFF"/>
                </a:highlight>
                <a:latin typeface="Google Sans"/>
              </a:rPr>
              <a:t>behaviour</a:t>
            </a:r>
            <a:r>
              <a:rPr lang="en-US" b="0" i="0">
                <a:solidFill>
                  <a:srgbClr val="1F1F1F"/>
                </a:solidFill>
                <a:effectLst/>
                <a:highlight>
                  <a:srgbClr val="FFFFFF"/>
                </a:highlight>
                <a:latin typeface="Google Sans"/>
              </a:rPr>
              <a:t> and connections through exchanges and wallet services are crucial to the cryptocurrency market dynamics. To identify potential risk user nodes, we have formulated three hypotheses regarding the existence of such nodes. These hypotheses will guide our research direction and be tested in subsequent experiments.</a:t>
            </a:r>
            <a:endParaRPr/>
          </a:p>
        </p:txBody>
      </p:sp>
    </p:spTree>
    <p:extLst>
      <p:ext uri="{BB962C8B-B14F-4D97-AF65-F5344CB8AC3E}">
        <p14:creationId xmlns:p14="http://schemas.microsoft.com/office/powerpoint/2010/main" val="26511041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b6ce52c015_0_20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1F1F1F"/>
                </a:solidFill>
                <a:effectLst/>
                <a:highlight>
                  <a:srgbClr val="FFFFFF"/>
                </a:highlight>
                <a:latin typeface="Google Sans"/>
              </a:rPr>
              <a:t>Our project aims to employ a model based on the trust-weighted signed network to classify users into predefined roles within the Bitcoin ecosystem and to identify those involved in fraudulent or money laundering activities for targeted monitoring. Based on some prior knowledge, we can summarize the main roles in the blockchain as follows: Miners are central to the blockchain’s operational integrity, tasked with verifying transactions and incorporating them into blocks. Since they trade the bitcoins they mine to other users and exchanges, they typically exhibit a high out-degree. Their in-degree might be relatively low, reflecting fewer incoming transactions compared to their outputs. They generally gather high trust values from others due to their critical role in the blockchain. Exchanges act as crucial nodes that facilitate the easy exchange of cryptocurrencies for assets like fiat currencies and other digital currencies. They effectively bridge the gap between digital and traditional financial systems. Both their in-degree and out-degree are high, indicating that they are among the most connected nodes in the network. Exchanges typically maintain high trust values internally and externally due to their regulated nature and crucial role in financial transactions. Darknet Markets use cryptocurrencies to anonymize transactions for illegal goods and services, operating primarily within the hidden layers of the internet. They can exhibit both high in-degree and out-degree, as they both receive and send substantial transaction volumes. While they might have high trust values within their circles, their trust values significantly drop when interacting with external parties due to the nature of their transactions. Regular Users participate in daily transactions, utilizing cryptocurrencies for legitimate personal or business purposes. Their in-degree and out-degree may vary based on individual habits and the extent of their engagement in the cryptocurrency ecosystem. Although individual users may exhibit lower centrality in the overall network, their collective </a:t>
            </a:r>
            <a:r>
              <a:rPr lang="en-US" b="0" i="0" err="1">
                <a:solidFill>
                  <a:srgbClr val="1F1F1F"/>
                </a:solidFill>
                <a:effectLst/>
                <a:highlight>
                  <a:srgbClr val="FFFFFF"/>
                </a:highlight>
                <a:latin typeface="Google Sans"/>
              </a:rPr>
              <a:t>behaviour</a:t>
            </a:r>
            <a:r>
              <a:rPr lang="en-US" b="0" i="0">
                <a:solidFill>
                  <a:srgbClr val="1F1F1F"/>
                </a:solidFill>
                <a:effectLst/>
                <a:highlight>
                  <a:srgbClr val="FFFFFF"/>
                </a:highlight>
                <a:latin typeface="Google Sans"/>
              </a:rPr>
              <a:t> and connections through exchanges and wallet services are crucial to the cryptocurrency market dynamics. To identify potential risk user nodes, we have formulated three hypotheses regarding the existence of such nodes. These hypotheses will guide our research direction and be tested in subsequent experiments.</a:t>
            </a:r>
            <a:endParaRPr/>
          </a:p>
        </p:txBody>
      </p:sp>
    </p:spTree>
    <p:extLst>
      <p:ext uri="{BB962C8B-B14F-4D97-AF65-F5344CB8AC3E}">
        <p14:creationId xmlns:p14="http://schemas.microsoft.com/office/powerpoint/2010/main" val="18946412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b6ce52c015_0_20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1F1F1F"/>
                </a:solidFill>
                <a:effectLst/>
                <a:highlight>
                  <a:srgbClr val="FFFFFF"/>
                </a:highlight>
                <a:latin typeface="Google Sans"/>
              </a:rPr>
              <a:t>Our project aims to employ a model based on the trust-weighted signed network to classify users into predefined roles within the Bitcoin ecosystem and to identify those involved in fraudulent or money laundering activities for targeted monitoring. Based on some prior knowledge, we can summarize the main roles in the blockchain as follows: Miners are central to the blockchain’s operational integrity, tasked with verifying transactions and incorporating them into blocks. Since they trade the bitcoins they mine to other users and exchanges, they typically exhibit a high out-degree. Their in-degree might be relatively low, reflecting fewer incoming transactions compared to their outputs. They generally gather high trust values from others due to their critical role in the blockchain. Exchanges act as crucial nodes that facilitate the easy exchange of cryptocurrencies for assets like fiat currencies and other digital currencies. They effectively bridge the gap between digital and traditional financial systems. Both their in-degree and out-degree are high, indicating that they are among the most connected nodes in the network. Exchanges typically maintain high trust values internally and externally due to their regulated nature and crucial role in financial transactions. Darknet Markets use cryptocurrencies to anonymize transactions for illegal goods and services, operating primarily within the hidden layers of the internet. They can exhibit both high in-degree and out-degree, as they both receive and send substantial transaction volumes. While they might have high trust values within their circles, their trust values significantly drop when interacting with external parties due to the nature of their transactions. Regular Users participate in daily transactions, utilizing cryptocurrencies for legitimate personal or business purposes. Their in-degree and out-degree may vary based on individual habits and the extent of their engagement in the cryptocurrency ecosystem. Although individual users may exhibit lower centrality in the overall network, their collective </a:t>
            </a:r>
            <a:r>
              <a:rPr lang="en-US" b="0" i="0" err="1">
                <a:solidFill>
                  <a:srgbClr val="1F1F1F"/>
                </a:solidFill>
                <a:effectLst/>
                <a:highlight>
                  <a:srgbClr val="FFFFFF"/>
                </a:highlight>
                <a:latin typeface="Google Sans"/>
              </a:rPr>
              <a:t>behaviour</a:t>
            </a:r>
            <a:r>
              <a:rPr lang="en-US" b="0" i="0">
                <a:solidFill>
                  <a:srgbClr val="1F1F1F"/>
                </a:solidFill>
                <a:effectLst/>
                <a:highlight>
                  <a:srgbClr val="FFFFFF"/>
                </a:highlight>
                <a:latin typeface="Google Sans"/>
              </a:rPr>
              <a:t> and connections through exchanges and wallet services are crucial to the cryptocurrency market dynamics. To identify potential risk user nodes, we have formulated three hypotheses regarding the existence of such nodes. These hypotheses will guide our research direction and be tested in subsequent experiments.</a:t>
            </a:r>
            <a:endParaRPr/>
          </a:p>
        </p:txBody>
      </p:sp>
    </p:spTree>
    <p:extLst>
      <p:ext uri="{BB962C8B-B14F-4D97-AF65-F5344CB8AC3E}">
        <p14:creationId xmlns:p14="http://schemas.microsoft.com/office/powerpoint/2010/main" val="31317824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b6ce52c015_0_20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1F1F1F"/>
                </a:solidFill>
                <a:effectLst/>
                <a:highlight>
                  <a:srgbClr val="FFFFFF"/>
                </a:highlight>
                <a:latin typeface="Google Sans"/>
              </a:rPr>
              <a:t>Our project aims to employ a model based on the trust-weighted signed network to classify users into predefined roles within the Bitcoin ecosystem and to identify those involved in fraudulent or money laundering activities for targeted monitoring. Based on some prior knowledge, we can summarize the main roles in the blockchain as follows: Miners are central to the blockchain’s operational integrity, tasked with verifying transactions and incorporating them into blocks. Since they trade the bitcoins they mine to other users and exchanges, they typically exhibit a high out-degree. Their in-degree might be relatively low, reflecting fewer incoming transactions compared to their outputs. They generally gather high trust values from others due to their critical role in the blockchain. Exchanges act as crucial nodes that facilitate the easy exchange of cryptocurrencies for assets like fiat currencies and other digital currencies. They effectively bridge the gap between digital and traditional financial systems. Both their in-degree and out-degree are high, indicating that they are among the most connected nodes in the network. Exchanges typically maintain high trust values internally and externally due to their regulated nature and crucial role in financial transactions. Darknet Markets use cryptocurrencies to anonymize transactions for illegal goods and services, operating primarily within the hidden layers of the internet. They can exhibit both high in-degree and out-degree, as they both receive and send substantial transaction volumes. While they might have high trust values within their circles, their trust values significantly drop when interacting with external parties due to the nature of their transactions. Regular Users participate in daily transactions, utilizing cryptocurrencies for legitimate personal or business purposes. Their in-degree and out-degree may vary based on individual habits and the extent of their engagement in the cryptocurrency ecosystem. Although individual users may exhibit lower centrality in the overall network, their collective </a:t>
            </a:r>
            <a:r>
              <a:rPr lang="en-US" b="0" i="0" err="1">
                <a:solidFill>
                  <a:srgbClr val="1F1F1F"/>
                </a:solidFill>
                <a:effectLst/>
                <a:highlight>
                  <a:srgbClr val="FFFFFF"/>
                </a:highlight>
                <a:latin typeface="Google Sans"/>
              </a:rPr>
              <a:t>behaviour</a:t>
            </a:r>
            <a:r>
              <a:rPr lang="en-US" b="0" i="0">
                <a:solidFill>
                  <a:srgbClr val="1F1F1F"/>
                </a:solidFill>
                <a:effectLst/>
                <a:highlight>
                  <a:srgbClr val="FFFFFF"/>
                </a:highlight>
                <a:latin typeface="Google Sans"/>
              </a:rPr>
              <a:t> and connections through exchanges and wallet services are crucial to the cryptocurrency market dynamics. To identify potential risk user nodes, we have formulated three hypotheses regarding the existence of such nodes. These hypotheses will guide our research direction and be tested in subsequent experiments.</a:t>
            </a:r>
            <a:endParaRPr/>
          </a:p>
        </p:txBody>
      </p:sp>
    </p:spTree>
    <p:extLst>
      <p:ext uri="{BB962C8B-B14F-4D97-AF65-F5344CB8AC3E}">
        <p14:creationId xmlns:p14="http://schemas.microsoft.com/office/powerpoint/2010/main" val="34879109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df7eaf6f88_0_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df7eaf6f88_0_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solidFill>
                  <a:srgbClr val="1F1F1F"/>
                </a:solidFill>
                <a:highlight>
                  <a:srgbClr val="FFFFFF"/>
                </a:highlight>
              </a:rPr>
              <a:t>Our study utilizes data from the Bitcoin OTC </a:t>
            </a:r>
            <a:r>
              <a:rPr lang="en-US" b="0" i="0">
                <a:solidFill>
                  <a:srgbClr val="1F1F1F"/>
                </a:solidFill>
                <a:effectLst/>
                <a:highlight>
                  <a:srgbClr val="FFFFFF"/>
                </a:highlight>
              </a:rPr>
              <a:t>web of trust network</a:t>
            </a:r>
            <a:r>
              <a:rPr lang="en-US">
                <a:solidFill>
                  <a:srgbClr val="1F1F1F"/>
                </a:solidFill>
                <a:highlight>
                  <a:srgbClr val="FFFFFF"/>
                </a:highlight>
              </a:rPr>
              <a:t>, which is a directed network capturing trust relationships between users on the Bitcoin OTC platform. This dataset provides valuable insights into the trust dynamics within the community.</a:t>
            </a:r>
            <a:endParaRPr lang="en-US"/>
          </a:p>
          <a:p>
            <a:pPr>
              <a:buNone/>
            </a:pPr>
            <a:r>
              <a:rPr lang="en-US" b="1"/>
              <a:t>Data Structure</a:t>
            </a:r>
            <a:endParaRPr lang="en-US"/>
          </a:p>
          <a:p>
            <a:pPr>
              <a:buNone/>
            </a:pPr>
            <a:r>
              <a:rPr lang="en-US">
                <a:solidFill>
                  <a:srgbClr val="1F1F1F"/>
                </a:solidFill>
                <a:highlight>
                  <a:srgbClr val="FFFFFF"/>
                </a:highlight>
              </a:rPr>
              <a:t>The </a:t>
            </a:r>
            <a:r>
              <a:rPr lang="en-US" b="0" i="0">
                <a:solidFill>
                  <a:srgbClr val="1F1F1F"/>
                </a:solidFill>
                <a:effectLst/>
                <a:highlight>
                  <a:srgbClr val="FFFFFF"/>
                </a:highlight>
              </a:rPr>
              <a:t>dataset </a:t>
            </a:r>
            <a:r>
              <a:rPr lang="en-US">
                <a:solidFill>
                  <a:srgbClr val="1F1F1F"/>
                </a:solidFill>
                <a:highlight>
                  <a:srgbClr val="FFFFFF"/>
                </a:highlight>
              </a:rPr>
              <a:t>is structured with four key attributes:</a:t>
            </a:r>
            <a:endParaRPr lang="en-US"/>
          </a:p>
          <a:p>
            <a:pPr marL="171450" indent="-171450"/>
            <a:r>
              <a:rPr lang="en-US" b="1">
                <a:solidFill>
                  <a:srgbClr val="1F1F1F"/>
                </a:solidFill>
                <a:highlight>
                  <a:srgbClr val="FFFFFF"/>
                </a:highlight>
              </a:rPr>
              <a:t>Source</a:t>
            </a:r>
            <a:r>
              <a:rPr lang="en-US">
                <a:solidFill>
                  <a:srgbClr val="1F1F1F"/>
                </a:solidFill>
                <a:highlight>
                  <a:srgbClr val="FFFFFF"/>
                </a:highlight>
              </a:rPr>
              <a:t>: The user who gives the rating.</a:t>
            </a:r>
            <a:endParaRPr lang="en-US"/>
          </a:p>
          <a:p>
            <a:pPr marL="171450" indent="-171450"/>
            <a:r>
              <a:rPr lang="en-US" b="1">
                <a:solidFill>
                  <a:srgbClr val="1F1F1F"/>
                </a:solidFill>
                <a:highlight>
                  <a:srgbClr val="FFFFFF"/>
                </a:highlight>
              </a:rPr>
              <a:t>Target</a:t>
            </a:r>
            <a:r>
              <a:rPr lang="en-US">
                <a:solidFill>
                  <a:srgbClr val="1F1F1F"/>
                </a:solidFill>
                <a:highlight>
                  <a:srgbClr val="FFFFFF"/>
                </a:highlight>
              </a:rPr>
              <a:t>: The user who receives the rating.</a:t>
            </a:r>
            <a:endParaRPr lang="en-US"/>
          </a:p>
          <a:p>
            <a:pPr marL="171450" indent="-171450"/>
            <a:r>
              <a:rPr lang="en-US" b="1">
                <a:solidFill>
                  <a:srgbClr val="1F1F1F"/>
                </a:solidFill>
                <a:highlight>
                  <a:srgbClr val="FFFFFF"/>
                </a:highlight>
              </a:rPr>
              <a:t>Rating</a:t>
            </a:r>
            <a:r>
              <a:rPr lang="en-US">
                <a:solidFill>
                  <a:srgbClr val="1F1F1F"/>
                </a:solidFill>
                <a:highlight>
                  <a:srgbClr val="FFFFFF"/>
                </a:highlight>
              </a:rPr>
              <a:t>: The trust rating given by the </a:t>
            </a:r>
            <a:r>
              <a:rPr lang="en-US" b="0" i="0">
                <a:solidFill>
                  <a:srgbClr val="1F1F1F"/>
                </a:solidFill>
                <a:effectLst/>
                <a:highlight>
                  <a:srgbClr val="FFFFFF"/>
                </a:highlight>
              </a:rPr>
              <a:t>source</a:t>
            </a:r>
            <a:r>
              <a:rPr lang="en-US">
                <a:solidFill>
                  <a:srgbClr val="1F1F1F"/>
                </a:solidFill>
                <a:highlight>
                  <a:srgbClr val="FFFFFF"/>
                </a:highlight>
              </a:rPr>
              <a:t> to the </a:t>
            </a:r>
            <a:r>
              <a:rPr lang="en-US" b="0" i="0">
                <a:solidFill>
                  <a:srgbClr val="1F1F1F"/>
                </a:solidFill>
                <a:effectLst/>
                <a:highlight>
                  <a:srgbClr val="FFFFFF"/>
                </a:highlight>
              </a:rPr>
              <a:t>target, </a:t>
            </a:r>
            <a:r>
              <a:rPr lang="en-US">
                <a:solidFill>
                  <a:srgbClr val="1F1F1F"/>
                </a:solidFill>
                <a:highlight>
                  <a:srgbClr val="FFFFFF"/>
                </a:highlight>
              </a:rPr>
              <a:t>ranging from -10 (complete distrust) to 10 (complete trust).</a:t>
            </a:r>
            <a:endParaRPr lang="en-US"/>
          </a:p>
          <a:p>
            <a:pPr marL="171450" indent="-171450"/>
            <a:r>
              <a:rPr lang="en-US" b="1">
                <a:solidFill>
                  <a:srgbClr val="1F1F1F"/>
                </a:solidFill>
                <a:highlight>
                  <a:srgbClr val="FFFFFF"/>
                </a:highlight>
              </a:rPr>
              <a:t>Time</a:t>
            </a:r>
            <a:r>
              <a:rPr lang="en-US">
                <a:solidFill>
                  <a:srgbClr val="1F1F1F"/>
                </a:solidFill>
                <a:highlight>
                  <a:srgbClr val="FFFFFF"/>
                </a:highlight>
              </a:rPr>
              <a:t>: The timestamp when the </a:t>
            </a:r>
            <a:r>
              <a:rPr lang="en-US" b="0" i="0">
                <a:solidFill>
                  <a:srgbClr val="1F1F1F"/>
                </a:solidFill>
                <a:effectLst/>
                <a:highlight>
                  <a:srgbClr val="FFFFFF"/>
                </a:highlight>
              </a:rPr>
              <a:t>rating </a:t>
            </a:r>
            <a:r>
              <a:rPr lang="en-US">
                <a:solidFill>
                  <a:srgbClr val="1F1F1F"/>
                </a:solidFill>
                <a:highlight>
                  <a:srgbClr val="FFFFFF"/>
                </a:highlight>
              </a:rPr>
              <a:t>was given</a:t>
            </a:r>
            <a:r>
              <a:rPr lang="en-US" b="0" i="0">
                <a:solidFill>
                  <a:srgbClr val="1F1F1F"/>
                </a:solidFill>
                <a:effectLst/>
                <a:highlight>
                  <a:srgbClr val="FFFFFF"/>
                </a:highlight>
              </a:rPr>
              <a:t>.</a:t>
            </a:r>
            <a:endParaRPr lang="en-US"/>
          </a:p>
          <a:p>
            <a:pPr indent="0">
              <a:buNone/>
            </a:pPr>
            <a:r>
              <a:rPr lang="en-US" b="1"/>
              <a:t>Data Statistics</a:t>
            </a:r>
            <a:endParaRPr lang="en-US"/>
          </a:p>
          <a:p>
            <a:pPr>
              <a:buNone/>
            </a:pPr>
            <a:r>
              <a:rPr lang="en-US">
                <a:solidFill>
                  <a:srgbClr val="1F1F1F"/>
                </a:solidFill>
                <a:highlight>
                  <a:srgbClr val="FFFFFF"/>
                </a:highlight>
              </a:rPr>
              <a:t>The dataset contains:</a:t>
            </a:r>
            <a:endParaRPr lang="en-US"/>
          </a:p>
          <a:p>
            <a:pPr marL="171450" indent="-171450"/>
            <a:r>
              <a:rPr lang="en-US" b="1">
                <a:solidFill>
                  <a:srgbClr val="1F1F1F"/>
                </a:solidFill>
                <a:highlight>
                  <a:srgbClr val="FFFFFF"/>
                </a:highlight>
              </a:rPr>
              <a:t>Nodes</a:t>
            </a:r>
            <a:r>
              <a:rPr lang="en-US">
                <a:solidFill>
                  <a:srgbClr val="1F1F1F"/>
                </a:solidFill>
                <a:highlight>
                  <a:srgbClr val="FFFFFF"/>
                </a:highlight>
              </a:rPr>
              <a:t>: 5,881 users who participate in the Bitcoin OTC platform.</a:t>
            </a:r>
            <a:endParaRPr lang="en-US"/>
          </a:p>
          <a:p>
            <a:pPr marL="171450" indent="-171450"/>
            <a:r>
              <a:rPr lang="en-US" b="1">
                <a:solidFill>
                  <a:srgbClr val="1F1F1F"/>
                </a:solidFill>
                <a:highlight>
                  <a:srgbClr val="FFFFFF"/>
                </a:highlight>
              </a:rPr>
              <a:t>Edges</a:t>
            </a:r>
            <a:r>
              <a:rPr lang="en-US">
                <a:solidFill>
                  <a:srgbClr val="1F1F1F"/>
                </a:solidFill>
                <a:highlight>
                  <a:srgbClr val="FFFFFF"/>
                </a:highlight>
              </a:rPr>
              <a:t>: 35,592 trust ratings or links between users.</a:t>
            </a:r>
            <a:endParaRPr lang="en-US"/>
          </a:p>
          <a:p>
            <a:pPr marL="171450" indent="-171450"/>
            <a:r>
              <a:rPr lang="en-US" b="1">
                <a:solidFill>
                  <a:srgbClr val="1F1F1F"/>
                </a:solidFill>
                <a:highlight>
                  <a:srgbClr val="FFFFFF"/>
                </a:highlight>
              </a:rPr>
              <a:t>Rating (Link Weight)</a:t>
            </a:r>
            <a:r>
              <a:rPr lang="en-US">
                <a:solidFill>
                  <a:srgbClr val="1F1F1F"/>
                </a:solidFill>
                <a:highlight>
                  <a:srgbClr val="FFFFFF"/>
                </a:highlight>
              </a:rPr>
              <a:t>: Ratings range from -10 to 10, reflecting the level of trust or distrust.</a:t>
            </a:r>
            <a:endParaRPr lang="en-US"/>
          </a:p>
          <a:p>
            <a:pPr marL="171450" indent="-171450"/>
            <a:r>
              <a:rPr lang="en-US" b="1">
                <a:solidFill>
                  <a:srgbClr val="1F1F1F"/>
                </a:solidFill>
                <a:highlight>
                  <a:srgbClr val="FFFFFF"/>
                </a:highlight>
              </a:rPr>
              <a:t>Percentage of Positive Edges</a:t>
            </a:r>
            <a:r>
              <a:rPr lang="en-US">
                <a:solidFill>
                  <a:srgbClr val="1F1F1F"/>
                </a:solidFill>
                <a:highlight>
                  <a:srgbClr val="FFFFFF"/>
                </a:highlight>
              </a:rPr>
              <a:t>: 89% of the ratings are positive, indicating a predominantly trustful community.</a:t>
            </a:r>
            <a:endParaRPr lang="en-US"/>
          </a:p>
          <a:p>
            <a:pPr marL="0" indent="0">
              <a:buNone/>
            </a:pPr>
            <a:endParaRPr lang="en-US" altLang="zh-CN">
              <a:solidFill>
                <a:srgbClr val="1F1F1F"/>
              </a:solidFill>
              <a:highlight>
                <a:srgbClr val="FFFFFF"/>
              </a:highlight>
            </a:endParaRPr>
          </a:p>
        </p:txBody>
      </p:sp>
    </p:spTree>
    <p:extLst>
      <p:ext uri="{BB962C8B-B14F-4D97-AF65-F5344CB8AC3E}">
        <p14:creationId xmlns:p14="http://schemas.microsoft.com/office/powerpoint/2010/main" val="3263370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a:solidFill>
                  <a:srgbClr val="1F1F1F"/>
                </a:solidFill>
                <a:highlight>
                  <a:srgbClr val="FFFFFF"/>
                </a:highlight>
              </a:rPr>
              <a:t>Motivation</a:t>
            </a:r>
            <a:endParaRPr lang="en-US"/>
          </a:p>
          <a:p>
            <a:pPr>
              <a:buNone/>
            </a:pPr>
            <a:endParaRPr lang="en-US">
              <a:solidFill>
                <a:srgbClr val="1F1F1F"/>
              </a:solidFill>
              <a:highlight>
                <a:srgbClr val="FFFFFF"/>
              </a:highlight>
            </a:endParaRPr>
          </a:p>
          <a:p>
            <a:pPr>
              <a:buNone/>
            </a:pPr>
            <a:r>
              <a:rPr lang="en-US">
                <a:solidFill>
                  <a:srgbClr val="1F1F1F"/>
                </a:solidFill>
                <a:highlight>
                  <a:srgbClr val="FFFFFF"/>
                </a:highlight>
              </a:rPr>
              <a:t>Imagine buying or selling Bitcoin directly with another person, bypassing traditional exchanges. This is the essence of Bitcoin OTC (Over-The-Counter) trading. However, due to the anonymity of these transactions, there's a significant challenge: how do you know you can trust the person you're dealing with?</a:t>
            </a:r>
            <a:endParaRPr lang="en-US"/>
          </a:p>
          <a:p>
            <a:pPr>
              <a:buNone/>
            </a:pPr>
            <a:r>
              <a:rPr lang="en-US">
                <a:solidFill>
                  <a:srgbClr val="1F1F1F"/>
                </a:solidFill>
                <a:highlight>
                  <a:srgbClr val="FFFFFF"/>
                </a:highlight>
              </a:rPr>
              <a:t>Traditionally, online marketplaces rely on reputation systems, but these can be easily manipulated. This is where our </a:t>
            </a:r>
            <a:r>
              <a:rPr lang="en-US" b="0" i="0">
                <a:solidFill>
                  <a:srgbClr val="1F1F1F"/>
                </a:solidFill>
                <a:effectLst/>
                <a:highlight>
                  <a:srgbClr val="FFFFFF"/>
                </a:highlight>
              </a:rPr>
              <a:t>research </a:t>
            </a:r>
            <a:r>
              <a:rPr lang="en-US">
                <a:solidFill>
                  <a:srgbClr val="1F1F1F"/>
                </a:solidFill>
                <a:highlight>
                  <a:srgbClr val="FFFFFF"/>
                </a:highlight>
              </a:rPr>
              <a:t>comes in. By accurately predicting user trust relationships (think of them as ratings), </a:t>
            </a:r>
            <a:r>
              <a:rPr lang="en-US" b="0" i="0">
                <a:solidFill>
                  <a:srgbClr val="1F1F1F"/>
                </a:solidFill>
                <a:effectLst/>
                <a:highlight>
                  <a:srgbClr val="FFFFFF"/>
                </a:highlight>
              </a:rPr>
              <a:t>we can </a:t>
            </a:r>
            <a:r>
              <a:rPr lang="en-US">
                <a:solidFill>
                  <a:srgbClr val="1F1F1F"/>
                </a:solidFill>
                <a:highlight>
                  <a:srgbClr val="FFFFFF"/>
                </a:highlight>
              </a:rPr>
              <a:t>significantly improve the Bitcoin OTC experience.</a:t>
            </a:r>
            <a:endParaRPr lang="en-US"/>
          </a:p>
          <a:p>
            <a:pPr>
              <a:buNone/>
            </a:pPr>
            <a:r>
              <a:rPr lang="en-US" b="1">
                <a:solidFill>
                  <a:srgbClr val="1F1F1F"/>
                </a:solidFill>
                <a:highlight>
                  <a:srgbClr val="FFFFFF"/>
                </a:highlight>
              </a:rPr>
              <a:t>Benefits of Link Weight Prediction</a:t>
            </a:r>
            <a:endParaRPr lang="en-US"/>
          </a:p>
          <a:p>
            <a:pPr marL="171450" indent="-171450"/>
            <a:r>
              <a:rPr lang="en-US" b="1">
                <a:solidFill>
                  <a:srgbClr val="1F1F1F"/>
                </a:solidFill>
                <a:highlight>
                  <a:srgbClr val="FFFFFF"/>
                </a:highlight>
              </a:rPr>
              <a:t>Enhanced Transaction Security:</a:t>
            </a:r>
            <a:br>
              <a:rPr lang="en-US" b="1">
                <a:highlight>
                  <a:srgbClr val="FFFFFF"/>
                </a:highlight>
              </a:rPr>
            </a:br>
            <a:r>
              <a:rPr lang="en-US" b="1">
                <a:solidFill>
                  <a:srgbClr val="1F1F1F"/>
                </a:solidFill>
                <a:highlight>
                  <a:srgbClr val="FFFFFF"/>
                </a:highlight>
              </a:rPr>
              <a:t> Improved User Experience:</a:t>
            </a:r>
            <a:r>
              <a:rPr lang="en-US">
                <a:solidFill>
                  <a:srgbClr val="1F1F1F"/>
                </a:solidFill>
                <a:highlight>
                  <a:srgbClr val="FFFFFF"/>
                </a:highlight>
              </a:rPr>
              <a:t> </a:t>
            </a:r>
            <a:endParaRPr lang="en-US"/>
          </a:p>
          <a:p>
            <a:pPr marL="171450" indent="-171450"/>
            <a:endParaRPr lang="en-US" b="1">
              <a:solidFill>
                <a:srgbClr val="1F1F1F"/>
              </a:solidFill>
              <a:highlight>
                <a:srgbClr val="FFFFFF"/>
              </a:highlight>
            </a:endParaRPr>
          </a:p>
          <a:p>
            <a:pPr marL="171450" indent="-171450"/>
            <a:r>
              <a:rPr lang="en-US" b="1">
                <a:solidFill>
                  <a:srgbClr val="1F1F1F"/>
                </a:solidFill>
                <a:highlight>
                  <a:srgbClr val="FFFFFF"/>
                </a:highlight>
              </a:rPr>
              <a:t>Research Question</a:t>
            </a:r>
            <a:endParaRPr lang="en-US"/>
          </a:p>
          <a:p>
            <a:pPr>
              <a:buNone/>
            </a:pPr>
            <a:r>
              <a:rPr lang="en-US">
                <a:solidFill>
                  <a:srgbClr val="1F1F1F"/>
                </a:solidFill>
                <a:highlight>
                  <a:srgbClr val="FFFFFF"/>
                </a:highlight>
              </a:rPr>
              <a:t>This brings us to the core question of our research:</a:t>
            </a:r>
            <a:endParaRPr lang="en-US"/>
          </a:p>
          <a:p>
            <a:pPr marL="171450" indent="-171450"/>
            <a:r>
              <a:rPr lang="en-US" b="1">
                <a:solidFill>
                  <a:srgbClr val="1F1F1F"/>
                </a:solidFill>
                <a:highlight>
                  <a:srgbClr val="FFFFFF"/>
                </a:highlight>
              </a:rPr>
              <a:t>What are the most effective methods for predicting link weights in Bitcoin OTC trust networks?</a:t>
            </a:r>
            <a:endParaRPr lang="en-US"/>
          </a:p>
          <a:p>
            <a:pPr indent="0">
              <a:buNone/>
            </a:pPr>
            <a:r>
              <a:rPr lang="en-US">
                <a:solidFill>
                  <a:srgbClr val="1F1F1F"/>
                </a:solidFill>
                <a:highlight>
                  <a:srgbClr val="FFFFFF"/>
                </a:highlight>
              </a:rPr>
              <a:t>Here's the key: We'll leverage the power of deep learning and traditional network analysis</a:t>
            </a:r>
            <a:r>
              <a:rPr lang="en-US" b="0" i="0">
                <a:solidFill>
                  <a:srgbClr val="1F1F1F"/>
                </a:solidFill>
                <a:effectLst/>
                <a:highlight>
                  <a:srgbClr val="FFFFFF"/>
                </a:highlight>
              </a:rPr>
              <a:t>. </a:t>
            </a:r>
            <a:r>
              <a:rPr lang="en-US">
                <a:solidFill>
                  <a:srgbClr val="1F1F1F"/>
                </a:solidFill>
                <a:highlight>
                  <a:srgbClr val="FFFFFF"/>
                </a:highlight>
              </a:rPr>
              <a:t>Link weight represents </a:t>
            </a:r>
            <a:r>
              <a:rPr lang="en-US" b="0" i="0">
                <a:solidFill>
                  <a:srgbClr val="1F1F1F"/>
                </a:solidFill>
                <a:effectLst/>
                <a:highlight>
                  <a:srgbClr val="FFFFFF"/>
                </a:highlight>
              </a:rPr>
              <a:t>the </a:t>
            </a:r>
            <a:r>
              <a:rPr lang="en-US">
                <a:solidFill>
                  <a:srgbClr val="1F1F1F"/>
                </a:solidFill>
                <a:highlight>
                  <a:srgbClr val="FFFFFF"/>
                </a:highlight>
              </a:rPr>
              <a:t>strength of </a:t>
            </a:r>
            <a:r>
              <a:rPr lang="en-US" b="0" i="0">
                <a:solidFill>
                  <a:srgbClr val="1F1F1F"/>
                </a:solidFill>
                <a:effectLst/>
                <a:highlight>
                  <a:srgbClr val="FFFFFF"/>
                </a:highlight>
              </a:rPr>
              <a:t>trust between users, </a:t>
            </a:r>
            <a:r>
              <a:rPr lang="en-US">
                <a:solidFill>
                  <a:srgbClr val="1F1F1F"/>
                </a:solidFill>
                <a:highlight>
                  <a:srgbClr val="FFFFFF"/>
                </a:highlight>
              </a:rPr>
              <a:t>positive for trust, negative for distrust. Deep learning excels at finding patterns in complex data, while traditional network analysis helps us understand </a:t>
            </a:r>
            <a:r>
              <a:rPr lang="en-US" b="0" i="0">
                <a:solidFill>
                  <a:srgbClr val="1F1F1F"/>
                </a:solidFill>
                <a:effectLst/>
                <a:highlight>
                  <a:srgbClr val="FFFFFF"/>
                </a:highlight>
              </a:rPr>
              <a:t>the </a:t>
            </a:r>
            <a:r>
              <a:rPr lang="en-US">
                <a:solidFill>
                  <a:srgbClr val="1F1F1F"/>
                </a:solidFill>
                <a:highlight>
                  <a:srgbClr val="FFFFFF"/>
                </a:highlight>
              </a:rPr>
              <a:t>relationships between users within </a:t>
            </a:r>
            <a:r>
              <a:rPr lang="en-US" b="0" i="0">
                <a:solidFill>
                  <a:srgbClr val="1F1F1F"/>
                </a:solidFill>
                <a:effectLst/>
                <a:highlight>
                  <a:srgbClr val="FFFFFF"/>
                </a:highlight>
              </a:rPr>
              <a:t>the Bitcoin </a:t>
            </a:r>
            <a:r>
              <a:rPr lang="en-US">
                <a:solidFill>
                  <a:srgbClr val="1F1F1F"/>
                </a:solidFill>
                <a:highlight>
                  <a:srgbClr val="FFFFFF"/>
                </a:highlight>
              </a:rPr>
              <a:t>OTC network.</a:t>
            </a:r>
            <a:endParaRPr lang="en-US"/>
          </a:p>
          <a:p>
            <a:pPr>
              <a:buNone/>
            </a:pPr>
            <a:r>
              <a:rPr lang="en-US">
                <a:solidFill>
                  <a:srgbClr val="1F1F1F"/>
                </a:solidFill>
                <a:highlight>
                  <a:srgbClr val="FFFFFF"/>
                </a:highlight>
              </a:rPr>
              <a:t>By combining these techniques, we aim to develop a robust system for predicting trust relationships, ultimately making Bitcoin OTC transactions safer and more user-friendly</a:t>
            </a:r>
            <a:r>
              <a:rPr lang="en-US" b="0" i="0">
                <a:solidFill>
                  <a:srgbClr val="1F1F1F"/>
                </a:solidFill>
                <a:effectLst/>
                <a:highlight>
                  <a:srgbClr val="FFFFFF"/>
                </a:highlight>
              </a:rPr>
              <a:t>.</a:t>
            </a:r>
            <a:endParaRPr lang="en-US"/>
          </a:p>
          <a:p>
            <a:pPr marL="0" lvl="0" indent="0" algn="l">
              <a:spcBef>
                <a:spcPts val="0"/>
              </a:spcBef>
              <a:spcAft>
                <a:spcPts val="0"/>
              </a:spcAft>
              <a:buNone/>
            </a:pPr>
            <a:endParaRPr lang="en-US">
              <a:solidFill>
                <a:srgbClr val="1F1F1F"/>
              </a:solidFill>
              <a:highlight>
                <a:srgbClr val="FFFFFF"/>
              </a:highlight>
              <a:latin typeface="Google Sans"/>
            </a:endParaRPr>
          </a:p>
        </p:txBody>
      </p:sp>
    </p:spTree>
    <p:extLst>
      <p:ext uri="{BB962C8B-B14F-4D97-AF65-F5344CB8AC3E}">
        <p14:creationId xmlns:p14="http://schemas.microsoft.com/office/powerpoint/2010/main" val="1315046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a:solidFill>
                  <a:srgbClr val="1F1F1F"/>
                </a:solidFill>
                <a:highlight>
                  <a:srgbClr val="FFFFFF"/>
                </a:highlight>
              </a:rPr>
              <a:t>As you can see from the graph, our positive and negative edges incoming &amp; outgoing edges are following the power law.</a:t>
            </a:r>
          </a:p>
        </p:txBody>
      </p:sp>
    </p:spTree>
    <p:extLst>
      <p:ext uri="{BB962C8B-B14F-4D97-AF65-F5344CB8AC3E}">
        <p14:creationId xmlns:p14="http://schemas.microsoft.com/office/powerpoint/2010/main" val="9747035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endParaRPr lang="en-US" altLang="zh-CN">
              <a:solidFill>
                <a:srgbClr val="1F1F1F"/>
              </a:solidFill>
              <a:highlight>
                <a:srgbClr val="FFFFFF"/>
              </a:highlight>
            </a:endParaRPr>
          </a:p>
        </p:txBody>
      </p:sp>
    </p:spTree>
    <p:extLst>
      <p:ext uri="{BB962C8B-B14F-4D97-AF65-F5344CB8AC3E}">
        <p14:creationId xmlns:p14="http://schemas.microsoft.com/office/powerpoint/2010/main" val="5750291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solidFill>
                  <a:srgbClr val="1F1F1F"/>
                </a:solidFill>
                <a:highlight>
                  <a:srgbClr val="FFFFFF"/>
                </a:highlight>
              </a:rPr>
              <a:t>Now</a:t>
            </a:r>
            <a:r>
              <a:rPr lang="en-US" b="0" i="0">
                <a:solidFill>
                  <a:srgbClr val="1F1F1F"/>
                </a:solidFill>
                <a:effectLst/>
                <a:highlight>
                  <a:srgbClr val="FFFFFF"/>
                </a:highlight>
              </a:rPr>
              <a:t>, </a:t>
            </a:r>
            <a:r>
              <a:rPr lang="en-US">
                <a:solidFill>
                  <a:srgbClr val="1F1F1F"/>
                </a:solidFill>
                <a:highlight>
                  <a:srgbClr val="FFFFFF"/>
                </a:highlight>
              </a:rPr>
              <a:t>let me introduce </a:t>
            </a:r>
            <a:r>
              <a:rPr lang="en-US" b="0" i="0">
                <a:solidFill>
                  <a:srgbClr val="1F1F1F"/>
                </a:solidFill>
                <a:effectLst/>
                <a:highlight>
                  <a:srgbClr val="FFFFFF"/>
                </a:highlight>
              </a:rPr>
              <a:t>the </a:t>
            </a:r>
            <a:r>
              <a:rPr lang="en-US">
                <a:solidFill>
                  <a:srgbClr val="1F1F1F"/>
                </a:solidFill>
                <a:highlight>
                  <a:srgbClr val="FFFFFF"/>
                </a:highlight>
              </a:rPr>
              <a:t>community </a:t>
            </a:r>
            <a:r>
              <a:rPr lang="en-US" err="1">
                <a:solidFill>
                  <a:srgbClr val="1F1F1F"/>
                </a:solidFill>
                <a:highlight>
                  <a:srgbClr val="FFFFFF"/>
                </a:highlight>
              </a:rPr>
              <a:t>detectoin</a:t>
            </a:r>
            <a:r>
              <a:rPr lang="en-US">
                <a:solidFill>
                  <a:srgbClr val="1F1F1F"/>
                </a:solidFill>
                <a:highlight>
                  <a:srgbClr val="FFFFFF"/>
                </a:highlight>
              </a:rPr>
              <a:t> </a:t>
            </a:r>
            <a:r>
              <a:rPr lang="en-US" b="0" i="0">
                <a:solidFill>
                  <a:srgbClr val="1F1F1F"/>
                </a:solidFill>
                <a:effectLst/>
                <a:highlight>
                  <a:srgbClr val="FFFFFF"/>
                </a:highlight>
              </a:rPr>
              <a:t>algorithm </a:t>
            </a:r>
            <a:r>
              <a:rPr lang="en-US">
                <a:solidFill>
                  <a:srgbClr val="1F1F1F"/>
                </a:solidFill>
                <a:highlight>
                  <a:srgbClr val="FFFFFF"/>
                </a:highlight>
              </a:rPr>
              <a:t>we’re about to use</a:t>
            </a:r>
            <a:r>
              <a:rPr lang="en-US" b="0" i="0">
                <a:solidFill>
                  <a:srgbClr val="1F1F1F"/>
                </a:solidFill>
                <a:effectLst/>
                <a:highlight>
                  <a:srgbClr val="FFFFFF"/>
                </a:highlight>
              </a:rPr>
              <a:t>.</a:t>
            </a:r>
            <a:r>
              <a:rPr lang="en-US">
                <a:solidFill>
                  <a:srgbClr val="1F1F1F"/>
                </a:solidFill>
                <a:highlight>
                  <a:srgbClr val="FFFFFF"/>
                </a:highlight>
              </a:rPr>
              <a:t> The first one is Louvain algorithm.</a:t>
            </a:r>
          </a:p>
          <a:p>
            <a:endParaRPr lang="en-US" altLang="zh-CN">
              <a:solidFill>
                <a:srgbClr val="1F1F1F"/>
              </a:solidFill>
              <a:highlight>
                <a:srgbClr val="FFFFFF"/>
              </a:highlight>
            </a:endParaRPr>
          </a:p>
        </p:txBody>
      </p:sp>
    </p:spTree>
    <p:extLst>
      <p:ext uri="{BB962C8B-B14F-4D97-AF65-F5344CB8AC3E}">
        <p14:creationId xmlns:p14="http://schemas.microsoft.com/office/powerpoint/2010/main" val="3755596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b6ce52c015_0_20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1F1F1F"/>
                </a:solidFill>
                <a:effectLst/>
                <a:highlight>
                  <a:srgbClr val="FFFFFF"/>
                </a:highlight>
                <a:latin typeface="Google Sans"/>
              </a:rPr>
              <a:t>Our project aims to employ a model based on the trust-weighted signed network to classify users into predefined roles within the Bitcoin ecosystem and to identify those involved in fraudulent or money laundering activities for targeted monitoring. Based on some prior knowledge, we can summarize the main roles in the blockchain as follows: Miners are central to the blockchain’s operational integrity, tasked with verifying transactions and incorporating them into blocks. Since they trade the bitcoins they mine to other users and exchanges, they typically exhibit a high out-degree. Their in-degree might be relatively low, reflecting fewer incoming transactions compared to their outputs. They generally gather high trust values from others due to their critical role in the blockchain. Exchanges act as crucial nodes that facilitate the easy exchange of cryptocurrencies for assets like fiat currencies and other digital currencies. They effectively bridge the gap between digital and traditional financial systems. Both their in-degree and out-degree are high, indicating that they are among the most connected nodes in the network. Exchanges typically maintain high trust values internally and externally due to their regulated nature and crucial role in financial transactions. Darknet Markets use cryptocurrencies to anonymize transactions for illegal goods and services, operating primarily within the hidden layers of the internet. They can exhibit both high in-degree and out-degree, as they both receive and send substantial transaction volumes. While they might have high trust values within their circles, their trust values significantly drop when interacting with external parties due to the nature of their transactions. Regular Users participate in daily transactions, utilizing cryptocurrencies for legitimate personal or business purposes. Their in-degree and out-degree may vary based on individual habits and the extent of their engagement in the cryptocurrency ecosystem. Although individual users may exhibit lower centrality in the overall network, their collective </a:t>
            </a:r>
            <a:r>
              <a:rPr lang="en-US" b="0" i="0" err="1">
                <a:solidFill>
                  <a:srgbClr val="1F1F1F"/>
                </a:solidFill>
                <a:effectLst/>
                <a:highlight>
                  <a:srgbClr val="FFFFFF"/>
                </a:highlight>
                <a:latin typeface="Google Sans"/>
              </a:rPr>
              <a:t>behaviour</a:t>
            </a:r>
            <a:r>
              <a:rPr lang="en-US" b="0" i="0">
                <a:solidFill>
                  <a:srgbClr val="1F1F1F"/>
                </a:solidFill>
                <a:effectLst/>
                <a:highlight>
                  <a:srgbClr val="FFFFFF"/>
                </a:highlight>
                <a:latin typeface="Google Sans"/>
              </a:rPr>
              <a:t> and connections through exchanges and wallet services are crucial to the cryptocurrency market dynamics. To identify potential risk user nodes, we have formulated three hypotheses regarding the existence of such nodes. These hypotheses will guide our research direction and be tested in subsequent experiments.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b6ce52c015_0_20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1F1F1F"/>
                </a:solidFill>
                <a:effectLst/>
                <a:highlight>
                  <a:srgbClr val="FFFFFF"/>
                </a:highlight>
                <a:latin typeface="Google Sans"/>
              </a:rPr>
              <a:t>Our project aims to employ a model based on the trust-weighted signed network to classify users into predefined roles within the Bitcoin ecosystem and to identify those involved in fraudulent or money laundering activities for targeted monitoring. Based on some prior knowledge, we can summarize the main roles in the blockchain as follows: Miners are central to the blockchain’s operational integrity, tasked with verifying transactions and incorporating them into blocks. Since they trade the bitcoins they mine to other users and exchanges, they typically exhibit a high out-degree. Their in-degree might be relatively low, reflecting fewer incoming transactions compared to their outputs. They generally gather high trust values from others due to their critical role in the blockchain. Exchanges act as crucial nodes that facilitate the easy exchange of cryptocurrencies for assets like fiat currencies and other digital currencies. They effectively bridge the gap between digital and traditional financial systems. Both their in-degree and out-degree are high, indicating that they are among the most connected nodes in the network. Exchanges typically maintain high trust values internally and externally due to their regulated nature and crucial role in financial transactions. Darknet Markets use cryptocurrencies to anonymize transactions for illegal goods and services, operating primarily within the hidden layers of the internet. They can exhibit both high in-degree and out-degree, as they both receive and send substantial transaction volumes. While they might have high trust values within their circles, their trust values significantly drop when interacting with external parties due to the nature of their transactions. Regular Users participate in daily transactions, utilizing cryptocurrencies for legitimate personal or business purposes. Their in-degree and out-degree may vary based on individual habits and the extent of their engagement in the cryptocurrency ecosystem. Although individual users may exhibit lower centrality in the overall network, their collective </a:t>
            </a:r>
            <a:r>
              <a:rPr lang="en-US" b="0" i="0" err="1">
                <a:solidFill>
                  <a:srgbClr val="1F1F1F"/>
                </a:solidFill>
                <a:effectLst/>
                <a:highlight>
                  <a:srgbClr val="FFFFFF"/>
                </a:highlight>
                <a:latin typeface="Google Sans"/>
              </a:rPr>
              <a:t>behaviour</a:t>
            </a:r>
            <a:r>
              <a:rPr lang="en-US" b="0" i="0">
                <a:solidFill>
                  <a:srgbClr val="1F1F1F"/>
                </a:solidFill>
                <a:effectLst/>
                <a:highlight>
                  <a:srgbClr val="FFFFFF"/>
                </a:highlight>
                <a:latin typeface="Google Sans"/>
              </a:rPr>
              <a:t> and connections through exchanges and wallet services are crucial to the cryptocurrency market dynamics. To identify potential risk user nodes, we have formulated three hypotheses regarding the existence of such nodes. These hypotheses will guide our research direction and be tested in subsequent experiments.</a:t>
            </a:r>
            <a:endParaRPr/>
          </a:p>
        </p:txBody>
      </p:sp>
    </p:spTree>
    <p:extLst>
      <p:ext uri="{BB962C8B-B14F-4D97-AF65-F5344CB8AC3E}">
        <p14:creationId xmlns:p14="http://schemas.microsoft.com/office/powerpoint/2010/main" val="27220739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b6ce52c015_0_20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1F1F1F"/>
                </a:solidFill>
                <a:effectLst/>
                <a:highlight>
                  <a:srgbClr val="FFFFFF"/>
                </a:highlight>
                <a:latin typeface="Google Sans"/>
              </a:rPr>
              <a:t>Our project aims to employ a model based on the trust-weighted signed network to classify users into predefined roles within the Bitcoin ecosystem and to identify those involved in fraudulent or money laundering activities for targeted monitoring. Based on some prior knowledge, we can summarize the main roles in the blockchain as follows: Miners are central to the blockchain’s operational integrity, tasked with verifying transactions and incorporating them into blocks. Since they trade the bitcoins they mine to other users and exchanges, they typically exhibit a high out-degree. Their in-degree might be relatively low, reflecting fewer incoming transactions compared to their outputs. They generally gather high trust values from others due to their critical role in the blockchain. Exchanges act as crucial nodes that facilitate the easy exchange of cryptocurrencies for assets like fiat currencies and other digital currencies. They effectively bridge the gap between digital and traditional financial systems. Both their in-degree and out-degree are high, indicating that they are among the most connected nodes in the network. Exchanges typically maintain high trust values internally and externally due to their regulated nature and crucial role in financial transactions. Darknet Markets use cryptocurrencies to anonymize transactions for illegal goods and services, operating primarily within the hidden layers of the internet. They can exhibit both high in-degree and out-degree, as they both receive and send substantial transaction volumes. While they might have high trust values within their circles, their trust values significantly drop when interacting with external parties due to the nature of their transactions. Regular Users participate in daily transactions, utilizing cryptocurrencies for legitimate personal or business purposes. Their in-degree and out-degree may vary based on individual habits and the extent of their engagement in the cryptocurrency ecosystem. Although individual users may exhibit lower centrality in the overall network, their collective </a:t>
            </a:r>
            <a:r>
              <a:rPr lang="en-US" b="0" i="0" err="1">
                <a:solidFill>
                  <a:srgbClr val="1F1F1F"/>
                </a:solidFill>
                <a:effectLst/>
                <a:highlight>
                  <a:srgbClr val="FFFFFF"/>
                </a:highlight>
                <a:latin typeface="Google Sans"/>
              </a:rPr>
              <a:t>behaviour</a:t>
            </a:r>
            <a:r>
              <a:rPr lang="en-US" b="0" i="0">
                <a:solidFill>
                  <a:srgbClr val="1F1F1F"/>
                </a:solidFill>
                <a:effectLst/>
                <a:highlight>
                  <a:srgbClr val="FFFFFF"/>
                </a:highlight>
                <a:latin typeface="Google Sans"/>
              </a:rPr>
              <a:t> and connections through exchanges and wallet services are crucial to the cryptocurrency market dynamics. To identify potential risk user nodes, we have formulated three hypotheses regarding the existence of such nodes. These hypotheses will guide our research direction and be tested in subsequent experiments.</a:t>
            </a:r>
            <a:endParaRPr/>
          </a:p>
        </p:txBody>
      </p:sp>
    </p:spTree>
    <p:extLst>
      <p:ext uri="{BB962C8B-B14F-4D97-AF65-F5344CB8AC3E}">
        <p14:creationId xmlns:p14="http://schemas.microsoft.com/office/powerpoint/2010/main" val="612648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lt1"/>
            </a:gs>
            <a:gs pos="100000">
              <a:schemeClr val="dk2"/>
            </a:gs>
          </a:gsLst>
          <a:lin ang="8100019"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56600" y="1663950"/>
            <a:ext cx="3853200" cy="16914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56600" y="3484263"/>
            <a:ext cx="4242600" cy="393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rot="10800000">
            <a:off x="-1128850" y="-1939175"/>
            <a:ext cx="3460500" cy="3460500"/>
          </a:xfrm>
          <a:prstGeom prst="blockArc">
            <a:avLst>
              <a:gd name="adj1" fmla="val 5458868"/>
              <a:gd name="adj2" fmla="val 64197"/>
              <a:gd name="adj3" fmla="val 1843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64125" y="4267500"/>
            <a:ext cx="1726500" cy="492000"/>
          </a:xfrm>
          <a:prstGeom prst="roundRect">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850600" y="-1576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14" name="Google Shape;14;p2"/>
          <p:cNvSpPr/>
          <p:nvPr/>
        </p:nvSpPr>
        <p:spPr>
          <a:xfrm>
            <a:off x="137755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3">
  <p:cSld name="TITLE_ONLY_2">
    <p:bg>
      <p:bgPr>
        <a:gradFill>
          <a:gsLst>
            <a:gs pos="0">
              <a:schemeClr val="accent2"/>
            </a:gs>
            <a:gs pos="100000">
              <a:schemeClr val="lt1"/>
            </a:gs>
          </a:gsLst>
          <a:lin ang="18900732" scaled="0"/>
        </a:gradFill>
        <a:effectLst/>
      </p:bgPr>
    </p:bg>
    <p:spTree>
      <p:nvGrpSpPr>
        <p:cNvPr id="1" name="Shape 265"/>
        <p:cNvGrpSpPr/>
        <p:nvPr/>
      </p:nvGrpSpPr>
      <p:grpSpPr>
        <a:xfrm>
          <a:off x="0" y="0"/>
          <a:ext cx="0" cy="0"/>
          <a:chOff x="0" y="0"/>
          <a:chExt cx="0" cy="0"/>
        </a:xfrm>
      </p:grpSpPr>
      <p:sp>
        <p:nvSpPr>
          <p:cNvPr id="266" name="Google Shape;266;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67" name="Google Shape;267;p26"/>
          <p:cNvSpPr/>
          <p:nvPr/>
        </p:nvSpPr>
        <p:spPr>
          <a:xfrm rot="10800000">
            <a:off x="-2497473" y="-3047200"/>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6"/>
          <p:cNvGrpSpPr/>
          <p:nvPr/>
        </p:nvGrpSpPr>
        <p:grpSpPr>
          <a:xfrm rot="10800000" flipH="1">
            <a:off x="398097" y="4159674"/>
            <a:ext cx="492036" cy="492056"/>
            <a:chOff x="238125" y="1209825"/>
            <a:chExt cx="621650" cy="621675"/>
          </a:xfrm>
        </p:grpSpPr>
        <p:sp>
          <p:nvSpPr>
            <p:cNvPr id="269" name="Google Shape;269;p2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6"/>
          <p:cNvGrpSpPr/>
          <p:nvPr/>
        </p:nvGrpSpPr>
        <p:grpSpPr>
          <a:xfrm rot="10800000" flipH="1">
            <a:off x="8272660" y="378074"/>
            <a:ext cx="492036" cy="492056"/>
            <a:chOff x="238125" y="1209825"/>
            <a:chExt cx="621650" cy="621675"/>
          </a:xfrm>
        </p:grpSpPr>
        <p:sp>
          <p:nvSpPr>
            <p:cNvPr id="278" name="Google Shape;278;p2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 name="Google Shape;286;p26"/>
          <p:cNvSpPr/>
          <p:nvPr/>
        </p:nvSpPr>
        <p:spPr>
          <a:xfrm>
            <a:off x="7488698" y="3953550"/>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2">
  <p:cSld name="SECTION_HEADER_1">
    <p:bg>
      <p:bgPr>
        <a:gradFill>
          <a:gsLst>
            <a:gs pos="0">
              <a:schemeClr val="accent2"/>
            </a:gs>
            <a:gs pos="100000">
              <a:schemeClr val="lt1"/>
            </a:gs>
          </a:gsLst>
          <a:lin ang="18900732" scaled="0"/>
        </a:gradFill>
        <a:effectLst/>
      </p:bgPr>
    </p:bg>
    <p:spTree>
      <p:nvGrpSpPr>
        <p:cNvPr id="1" name="Shape 308"/>
        <p:cNvGrpSpPr/>
        <p:nvPr/>
      </p:nvGrpSpPr>
      <p:grpSpPr>
        <a:xfrm>
          <a:off x="0" y="0"/>
          <a:ext cx="0" cy="0"/>
          <a:chOff x="0" y="0"/>
          <a:chExt cx="0" cy="0"/>
        </a:xfrm>
      </p:grpSpPr>
      <p:sp>
        <p:nvSpPr>
          <p:cNvPr id="309" name="Google Shape;309;p28"/>
          <p:cNvSpPr txBox="1">
            <a:spLocks noGrp="1"/>
          </p:cNvSpPr>
          <p:nvPr>
            <p:ph type="title"/>
          </p:nvPr>
        </p:nvSpPr>
        <p:spPr>
          <a:xfrm>
            <a:off x="4357400" y="1720278"/>
            <a:ext cx="3739200" cy="1915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4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310" name="Google Shape;310;p28"/>
          <p:cNvSpPr txBox="1">
            <a:spLocks noGrp="1"/>
          </p:cNvSpPr>
          <p:nvPr>
            <p:ph type="title" idx="2" hasCustomPrompt="1"/>
          </p:nvPr>
        </p:nvSpPr>
        <p:spPr>
          <a:xfrm>
            <a:off x="7039700" y="794322"/>
            <a:ext cx="1056900" cy="1061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4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1" name="Google Shape;311;p28"/>
          <p:cNvSpPr txBox="1">
            <a:spLocks noGrp="1"/>
          </p:cNvSpPr>
          <p:nvPr>
            <p:ph type="subTitle" idx="1"/>
          </p:nvPr>
        </p:nvSpPr>
        <p:spPr>
          <a:xfrm>
            <a:off x="5540000" y="3635778"/>
            <a:ext cx="25566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r" rtl="0">
              <a:lnSpc>
                <a:spcPct val="100000"/>
              </a:lnSpc>
              <a:spcBef>
                <a:spcPts val="160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312" name="Google Shape;312;p28"/>
          <p:cNvSpPr/>
          <p:nvPr/>
        </p:nvSpPr>
        <p:spPr>
          <a:xfrm flipH="1">
            <a:off x="-1640112" y="2149075"/>
            <a:ext cx="4916700" cy="4916700"/>
          </a:xfrm>
          <a:prstGeom prst="blockArc">
            <a:avLst>
              <a:gd name="adj1" fmla="val 5458868"/>
              <a:gd name="adj2" fmla="val 64197"/>
              <a:gd name="adj3" fmla="val 184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a:off x="5633079"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314" name="Google Shape;314;p28"/>
          <p:cNvSpPr/>
          <p:nvPr/>
        </p:nvSpPr>
        <p:spPr>
          <a:xfrm rot="-5400000">
            <a:off x="-1429971" y="207887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6">
  <p:cSld name="ONE_COLUMN_TEXT_2">
    <p:bg>
      <p:bgPr>
        <a:gradFill>
          <a:gsLst>
            <a:gs pos="0">
              <a:schemeClr val="lt1"/>
            </a:gs>
            <a:gs pos="100000">
              <a:schemeClr val="dk2"/>
            </a:gs>
          </a:gsLst>
          <a:lin ang="18900044" scaled="0"/>
        </a:gradFill>
        <a:effectLst/>
      </p:bgPr>
    </p:bg>
    <p:spTree>
      <p:nvGrpSpPr>
        <p:cNvPr id="1" name="Shape 315"/>
        <p:cNvGrpSpPr/>
        <p:nvPr/>
      </p:nvGrpSpPr>
      <p:grpSpPr>
        <a:xfrm>
          <a:off x="0" y="0"/>
          <a:ext cx="0" cy="0"/>
          <a:chOff x="0" y="0"/>
          <a:chExt cx="0" cy="0"/>
        </a:xfrm>
      </p:grpSpPr>
      <p:sp>
        <p:nvSpPr>
          <p:cNvPr id="316" name="Google Shape;316;p29"/>
          <p:cNvSpPr txBox="1">
            <a:spLocks noGrp="1"/>
          </p:cNvSpPr>
          <p:nvPr>
            <p:ph type="body" idx="1"/>
          </p:nvPr>
        </p:nvSpPr>
        <p:spPr>
          <a:xfrm>
            <a:off x="720000" y="1554668"/>
            <a:ext cx="4101000" cy="26166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AutoNum type="arabicPeriod"/>
              <a:defRPr>
                <a:solidFill>
                  <a:srgbClr val="434343"/>
                </a:solidFill>
              </a:defRPr>
            </a:lvl1pPr>
            <a:lvl2pPr marL="914400" lvl="1" indent="-317500" rtl="0">
              <a:lnSpc>
                <a:spcPct val="115000"/>
              </a:lnSpc>
              <a:spcBef>
                <a:spcPts val="0"/>
              </a:spcBef>
              <a:spcAft>
                <a:spcPts val="0"/>
              </a:spcAft>
              <a:buSzPts val="1400"/>
              <a:buAutoNum type="alphaLcPeriod"/>
              <a:defRPr>
                <a:solidFill>
                  <a:srgbClr val="434343"/>
                </a:solidFill>
              </a:defRPr>
            </a:lvl2pPr>
            <a:lvl3pPr marL="1371600" lvl="2" indent="-317500" rtl="0">
              <a:lnSpc>
                <a:spcPct val="115000"/>
              </a:lnSpc>
              <a:spcBef>
                <a:spcPts val="1600"/>
              </a:spcBef>
              <a:spcAft>
                <a:spcPts val="0"/>
              </a:spcAft>
              <a:buSzPts val="1400"/>
              <a:buAutoNum type="romanLcPeriod"/>
              <a:defRPr>
                <a:solidFill>
                  <a:srgbClr val="434343"/>
                </a:solidFill>
              </a:defRPr>
            </a:lvl3pPr>
            <a:lvl4pPr marL="1828800" lvl="3" indent="-317500" rtl="0">
              <a:lnSpc>
                <a:spcPct val="115000"/>
              </a:lnSpc>
              <a:spcBef>
                <a:spcPts val="1600"/>
              </a:spcBef>
              <a:spcAft>
                <a:spcPts val="0"/>
              </a:spcAft>
              <a:buSzPts val="1400"/>
              <a:buAutoNum type="arabicPeriod"/>
              <a:defRPr>
                <a:solidFill>
                  <a:srgbClr val="434343"/>
                </a:solidFill>
              </a:defRPr>
            </a:lvl4pPr>
            <a:lvl5pPr marL="2286000" lvl="4" indent="-317500" rtl="0">
              <a:lnSpc>
                <a:spcPct val="115000"/>
              </a:lnSpc>
              <a:spcBef>
                <a:spcPts val="1600"/>
              </a:spcBef>
              <a:spcAft>
                <a:spcPts val="0"/>
              </a:spcAft>
              <a:buSzPts val="1400"/>
              <a:buAutoNum type="alphaLcPeriod"/>
              <a:defRPr>
                <a:solidFill>
                  <a:srgbClr val="434343"/>
                </a:solidFill>
              </a:defRPr>
            </a:lvl5pPr>
            <a:lvl6pPr marL="2743200" lvl="5" indent="-317500" rtl="0">
              <a:lnSpc>
                <a:spcPct val="115000"/>
              </a:lnSpc>
              <a:spcBef>
                <a:spcPts val="1600"/>
              </a:spcBef>
              <a:spcAft>
                <a:spcPts val="0"/>
              </a:spcAft>
              <a:buSzPts val="1400"/>
              <a:buAutoNum type="romanLcPeriod"/>
              <a:defRPr>
                <a:solidFill>
                  <a:srgbClr val="434343"/>
                </a:solidFill>
              </a:defRPr>
            </a:lvl6pPr>
            <a:lvl7pPr marL="3200400" lvl="6" indent="-317500" rtl="0">
              <a:lnSpc>
                <a:spcPct val="115000"/>
              </a:lnSpc>
              <a:spcBef>
                <a:spcPts val="1600"/>
              </a:spcBef>
              <a:spcAft>
                <a:spcPts val="0"/>
              </a:spcAft>
              <a:buSzPts val="1400"/>
              <a:buAutoNum type="arabicPeriod"/>
              <a:defRPr>
                <a:solidFill>
                  <a:srgbClr val="434343"/>
                </a:solidFill>
              </a:defRPr>
            </a:lvl7pPr>
            <a:lvl8pPr marL="3657600" lvl="7" indent="-317500" rtl="0">
              <a:lnSpc>
                <a:spcPct val="115000"/>
              </a:lnSpc>
              <a:spcBef>
                <a:spcPts val="1600"/>
              </a:spcBef>
              <a:spcAft>
                <a:spcPts val="0"/>
              </a:spcAft>
              <a:buSzPts val="1400"/>
              <a:buAutoNum type="alphaLcPeriod"/>
              <a:defRPr>
                <a:solidFill>
                  <a:srgbClr val="434343"/>
                </a:solidFill>
              </a:defRPr>
            </a:lvl8pPr>
            <a:lvl9pPr marL="4114800" lvl="8" indent="-317500" rtl="0">
              <a:lnSpc>
                <a:spcPct val="115000"/>
              </a:lnSpc>
              <a:spcBef>
                <a:spcPts val="1600"/>
              </a:spcBef>
              <a:spcAft>
                <a:spcPts val="1600"/>
              </a:spcAft>
              <a:buSzPts val="1400"/>
              <a:buAutoNum type="romanLcPeriod"/>
              <a:defRPr>
                <a:solidFill>
                  <a:srgbClr val="434343"/>
                </a:solidFill>
              </a:defRPr>
            </a:lvl9pPr>
          </a:lstStyle>
          <a:p>
            <a:endParaRPr/>
          </a:p>
        </p:txBody>
      </p:sp>
      <p:sp>
        <p:nvSpPr>
          <p:cNvPr id="317" name="Google Shape;317;p29"/>
          <p:cNvSpPr txBox="1">
            <a:spLocks noGrp="1"/>
          </p:cNvSpPr>
          <p:nvPr>
            <p:ph type="title"/>
          </p:nvPr>
        </p:nvSpPr>
        <p:spPr>
          <a:xfrm>
            <a:off x="720000" y="779546"/>
            <a:ext cx="429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18" name="Google Shape;318;p29"/>
          <p:cNvSpPr/>
          <p:nvPr/>
        </p:nvSpPr>
        <p:spPr>
          <a:xfrm>
            <a:off x="6564950" y="3622550"/>
            <a:ext cx="3460500" cy="3460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9"/>
          <p:cNvSpPr/>
          <p:nvPr/>
        </p:nvSpPr>
        <p:spPr>
          <a:xfrm rot="7790531">
            <a:off x="4971239" y="-4959858"/>
            <a:ext cx="4621887" cy="7189143"/>
          </a:xfrm>
          <a:custGeom>
            <a:avLst/>
            <a:gdLst/>
            <a:ahLst/>
            <a:cxnLst/>
            <a:rect l="l" t="t" r="r" b="b"/>
            <a:pathLst>
              <a:path w="62779" h="97650" extrusionOk="0">
                <a:moveTo>
                  <a:pt x="26523" y="1"/>
                </a:moveTo>
                <a:lnTo>
                  <a:pt x="24724" y="93"/>
                </a:lnTo>
                <a:lnTo>
                  <a:pt x="23156" y="277"/>
                </a:lnTo>
                <a:lnTo>
                  <a:pt x="21403" y="462"/>
                </a:lnTo>
                <a:lnTo>
                  <a:pt x="19927" y="785"/>
                </a:lnTo>
                <a:lnTo>
                  <a:pt x="17021" y="1523"/>
                </a:lnTo>
                <a:lnTo>
                  <a:pt x="15638" y="2030"/>
                </a:lnTo>
                <a:lnTo>
                  <a:pt x="14300" y="2538"/>
                </a:lnTo>
                <a:lnTo>
                  <a:pt x="12132" y="3599"/>
                </a:lnTo>
                <a:lnTo>
                  <a:pt x="10979" y="4198"/>
                </a:lnTo>
                <a:lnTo>
                  <a:pt x="10010" y="4752"/>
                </a:lnTo>
                <a:lnTo>
                  <a:pt x="9088" y="5305"/>
                </a:lnTo>
                <a:lnTo>
                  <a:pt x="8165" y="5951"/>
                </a:lnTo>
                <a:lnTo>
                  <a:pt x="6643" y="7104"/>
                </a:lnTo>
                <a:lnTo>
                  <a:pt x="5398" y="8119"/>
                </a:lnTo>
                <a:lnTo>
                  <a:pt x="4245" y="9226"/>
                </a:lnTo>
                <a:lnTo>
                  <a:pt x="1" y="13792"/>
                </a:lnTo>
                <a:lnTo>
                  <a:pt x="6551" y="19789"/>
                </a:lnTo>
                <a:lnTo>
                  <a:pt x="9549" y="16514"/>
                </a:lnTo>
                <a:lnTo>
                  <a:pt x="10518" y="15453"/>
                </a:lnTo>
                <a:lnTo>
                  <a:pt x="11163" y="14853"/>
                </a:lnTo>
                <a:lnTo>
                  <a:pt x="12086" y="14069"/>
                </a:lnTo>
                <a:lnTo>
                  <a:pt x="13239" y="13193"/>
                </a:lnTo>
                <a:lnTo>
                  <a:pt x="13793" y="12824"/>
                </a:lnTo>
                <a:lnTo>
                  <a:pt x="14485" y="12409"/>
                </a:lnTo>
                <a:lnTo>
                  <a:pt x="15269" y="11947"/>
                </a:lnTo>
                <a:lnTo>
                  <a:pt x="16053" y="11532"/>
                </a:lnTo>
                <a:lnTo>
                  <a:pt x="17806" y="10702"/>
                </a:lnTo>
                <a:lnTo>
                  <a:pt x="18682" y="10333"/>
                </a:lnTo>
                <a:lnTo>
                  <a:pt x="19604" y="10010"/>
                </a:lnTo>
                <a:lnTo>
                  <a:pt x="21819" y="9457"/>
                </a:lnTo>
                <a:lnTo>
                  <a:pt x="22879" y="9226"/>
                </a:lnTo>
                <a:lnTo>
                  <a:pt x="24079" y="9088"/>
                </a:lnTo>
                <a:lnTo>
                  <a:pt x="25370" y="8949"/>
                </a:lnTo>
                <a:lnTo>
                  <a:pt x="26662" y="8857"/>
                </a:lnTo>
                <a:lnTo>
                  <a:pt x="27953" y="8857"/>
                </a:lnTo>
                <a:lnTo>
                  <a:pt x="29383" y="8949"/>
                </a:lnTo>
                <a:lnTo>
                  <a:pt x="30813" y="9088"/>
                </a:lnTo>
                <a:lnTo>
                  <a:pt x="32289" y="9318"/>
                </a:lnTo>
                <a:lnTo>
                  <a:pt x="33904" y="9641"/>
                </a:lnTo>
                <a:lnTo>
                  <a:pt x="35564" y="10056"/>
                </a:lnTo>
                <a:lnTo>
                  <a:pt x="36256" y="10287"/>
                </a:lnTo>
                <a:lnTo>
                  <a:pt x="37086" y="10564"/>
                </a:lnTo>
                <a:lnTo>
                  <a:pt x="37824" y="10840"/>
                </a:lnTo>
                <a:lnTo>
                  <a:pt x="38470" y="11071"/>
                </a:lnTo>
                <a:lnTo>
                  <a:pt x="39900" y="11809"/>
                </a:lnTo>
                <a:lnTo>
                  <a:pt x="40546" y="12178"/>
                </a:lnTo>
                <a:lnTo>
                  <a:pt x="42529" y="13470"/>
                </a:lnTo>
                <a:lnTo>
                  <a:pt x="43774" y="14438"/>
                </a:lnTo>
                <a:lnTo>
                  <a:pt x="44328" y="14946"/>
                </a:lnTo>
                <a:lnTo>
                  <a:pt x="44881" y="15453"/>
                </a:lnTo>
                <a:lnTo>
                  <a:pt x="45435" y="16006"/>
                </a:lnTo>
                <a:lnTo>
                  <a:pt x="46634" y="17252"/>
                </a:lnTo>
                <a:lnTo>
                  <a:pt x="47049" y="17805"/>
                </a:lnTo>
                <a:lnTo>
                  <a:pt x="48018" y="19051"/>
                </a:lnTo>
                <a:lnTo>
                  <a:pt x="48941" y="20388"/>
                </a:lnTo>
                <a:lnTo>
                  <a:pt x="49771" y="21772"/>
                </a:lnTo>
                <a:lnTo>
                  <a:pt x="50555" y="23248"/>
                </a:lnTo>
                <a:lnTo>
                  <a:pt x="51247" y="24724"/>
                </a:lnTo>
                <a:lnTo>
                  <a:pt x="51847" y="26246"/>
                </a:lnTo>
                <a:lnTo>
                  <a:pt x="52446" y="27769"/>
                </a:lnTo>
                <a:lnTo>
                  <a:pt x="52861" y="29245"/>
                </a:lnTo>
                <a:lnTo>
                  <a:pt x="53230" y="30859"/>
                </a:lnTo>
                <a:lnTo>
                  <a:pt x="53507" y="32381"/>
                </a:lnTo>
                <a:lnTo>
                  <a:pt x="53738" y="33996"/>
                </a:lnTo>
                <a:lnTo>
                  <a:pt x="53876" y="35564"/>
                </a:lnTo>
                <a:lnTo>
                  <a:pt x="53922" y="36994"/>
                </a:lnTo>
                <a:lnTo>
                  <a:pt x="53830" y="38516"/>
                </a:lnTo>
                <a:lnTo>
                  <a:pt x="53738" y="40038"/>
                </a:lnTo>
                <a:lnTo>
                  <a:pt x="53507" y="41376"/>
                </a:lnTo>
                <a:lnTo>
                  <a:pt x="53230" y="42667"/>
                </a:lnTo>
                <a:lnTo>
                  <a:pt x="53046" y="43405"/>
                </a:lnTo>
                <a:lnTo>
                  <a:pt x="52861" y="44005"/>
                </a:lnTo>
                <a:lnTo>
                  <a:pt x="52677" y="44512"/>
                </a:lnTo>
                <a:lnTo>
                  <a:pt x="52400" y="45204"/>
                </a:lnTo>
                <a:lnTo>
                  <a:pt x="52123" y="45850"/>
                </a:lnTo>
                <a:lnTo>
                  <a:pt x="51847" y="46357"/>
                </a:lnTo>
                <a:lnTo>
                  <a:pt x="51570" y="46865"/>
                </a:lnTo>
                <a:lnTo>
                  <a:pt x="50924" y="48018"/>
                </a:lnTo>
                <a:lnTo>
                  <a:pt x="50647" y="48341"/>
                </a:lnTo>
                <a:lnTo>
                  <a:pt x="49817" y="49355"/>
                </a:lnTo>
                <a:lnTo>
                  <a:pt x="48802" y="50416"/>
                </a:lnTo>
                <a:lnTo>
                  <a:pt x="47741" y="51523"/>
                </a:lnTo>
                <a:lnTo>
                  <a:pt x="46634" y="52630"/>
                </a:lnTo>
                <a:lnTo>
                  <a:pt x="42898" y="56090"/>
                </a:lnTo>
                <a:lnTo>
                  <a:pt x="40269" y="58442"/>
                </a:lnTo>
                <a:lnTo>
                  <a:pt x="34780" y="63285"/>
                </a:lnTo>
                <a:lnTo>
                  <a:pt x="31966" y="65822"/>
                </a:lnTo>
                <a:lnTo>
                  <a:pt x="29245" y="68359"/>
                </a:lnTo>
                <a:lnTo>
                  <a:pt x="26570" y="70896"/>
                </a:lnTo>
                <a:lnTo>
                  <a:pt x="25278" y="72188"/>
                </a:lnTo>
                <a:lnTo>
                  <a:pt x="23986" y="73618"/>
                </a:lnTo>
                <a:lnTo>
                  <a:pt x="22741" y="74955"/>
                </a:lnTo>
                <a:lnTo>
                  <a:pt x="20527" y="77677"/>
                </a:lnTo>
                <a:lnTo>
                  <a:pt x="19374" y="79245"/>
                </a:lnTo>
                <a:lnTo>
                  <a:pt x="18451" y="80629"/>
                </a:lnTo>
                <a:lnTo>
                  <a:pt x="17483" y="82151"/>
                </a:lnTo>
                <a:lnTo>
                  <a:pt x="16652" y="83673"/>
                </a:lnTo>
                <a:lnTo>
                  <a:pt x="15822" y="85334"/>
                </a:lnTo>
                <a:lnTo>
                  <a:pt x="15223" y="86902"/>
                </a:lnTo>
                <a:lnTo>
                  <a:pt x="14669" y="88516"/>
                </a:lnTo>
                <a:lnTo>
                  <a:pt x="14208" y="90131"/>
                </a:lnTo>
                <a:lnTo>
                  <a:pt x="13977" y="91238"/>
                </a:lnTo>
                <a:lnTo>
                  <a:pt x="13285" y="96496"/>
                </a:lnTo>
                <a:lnTo>
                  <a:pt x="22049" y="97649"/>
                </a:lnTo>
                <a:lnTo>
                  <a:pt x="22741" y="92714"/>
                </a:lnTo>
                <a:lnTo>
                  <a:pt x="22833" y="92299"/>
                </a:lnTo>
                <a:lnTo>
                  <a:pt x="23110" y="91192"/>
                </a:lnTo>
                <a:lnTo>
                  <a:pt x="23479" y="90039"/>
                </a:lnTo>
                <a:lnTo>
                  <a:pt x="23940" y="88931"/>
                </a:lnTo>
                <a:lnTo>
                  <a:pt x="24448" y="87824"/>
                </a:lnTo>
                <a:lnTo>
                  <a:pt x="25093" y="86717"/>
                </a:lnTo>
                <a:lnTo>
                  <a:pt x="25831" y="85564"/>
                </a:lnTo>
                <a:lnTo>
                  <a:pt x="26616" y="84365"/>
                </a:lnTo>
                <a:lnTo>
                  <a:pt x="27446" y="83212"/>
                </a:lnTo>
                <a:lnTo>
                  <a:pt x="29429" y="80813"/>
                </a:lnTo>
                <a:lnTo>
                  <a:pt x="30490" y="79614"/>
                </a:lnTo>
                <a:lnTo>
                  <a:pt x="31597" y="78415"/>
                </a:lnTo>
                <a:lnTo>
                  <a:pt x="32750" y="77262"/>
                </a:lnTo>
                <a:lnTo>
                  <a:pt x="35287" y="74817"/>
                </a:lnTo>
                <a:lnTo>
                  <a:pt x="37916" y="72372"/>
                </a:lnTo>
                <a:lnTo>
                  <a:pt x="40638" y="69928"/>
                </a:lnTo>
                <a:lnTo>
                  <a:pt x="46127" y="65084"/>
                </a:lnTo>
                <a:lnTo>
                  <a:pt x="48848" y="62686"/>
                </a:lnTo>
                <a:lnTo>
                  <a:pt x="52723" y="59088"/>
                </a:lnTo>
                <a:lnTo>
                  <a:pt x="54061" y="57750"/>
                </a:lnTo>
                <a:lnTo>
                  <a:pt x="55214" y="56551"/>
                </a:lnTo>
                <a:lnTo>
                  <a:pt x="56413" y="55260"/>
                </a:lnTo>
                <a:lnTo>
                  <a:pt x="57658" y="53784"/>
                </a:lnTo>
                <a:lnTo>
                  <a:pt x="58304" y="52861"/>
                </a:lnTo>
                <a:lnTo>
                  <a:pt x="59227" y="51339"/>
                </a:lnTo>
                <a:lnTo>
                  <a:pt x="59734" y="50416"/>
                </a:lnTo>
                <a:lnTo>
                  <a:pt x="60149" y="49540"/>
                </a:lnTo>
                <a:lnTo>
                  <a:pt x="60518" y="48710"/>
                </a:lnTo>
                <a:lnTo>
                  <a:pt x="60887" y="47833"/>
                </a:lnTo>
                <a:lnTo>
                  <a:pt x="61256" y="46819"/>
                </a:lnTo>
                <a:lnTo>
                  <a:pt x="61533" y="45850"/>
                </a:lnTo>
                <a:lnTo>
                  <a:pt x="61764" y="44973"/>
                </a:lnTo>
                <a:lnTo>
                  <a:pt x="61994" y="44005"/>
                </a:lnTo>
                <a:lnTo>
                  <a:pt x="62271" y="42944"/>
                </a:lnTo>
                <a:lnTo>
                  <a:pt x="62502" y="41099"/>
                </a:lnTo>
                <a:lnTo>
                  <a:pt x="62686" y="39162"/>
                </a:lnTo>
                <a:lnTo>
                  <a:pt x="62778" y="37086"/>
                </a:lnTo>
                <a:lnTo>
                  <a:pt x="62732" y="35010"/>
                </a:lnTo>
                <a:lnTo>
                  <a:pt x="62548" y="33027"/>
                </a:lnTo>
                <a:lnTo>
                  <a:pt x="62271" y="31136"/>
                </a:lnTo>
                <a:lnTo>
                  <a:pt x="61902" y="29152"/>
                </a:lnTo>
                <a:lnTo>
                  <a:pt x="61487" y="27169"/>
                </a:lnTo>
                <a:lnTo>
                  <a:pt x="60841" y="25001"/>
                </a:lnTo>
                <a:lnTo>
                  <a:pt x="60149" y="23110"/>
                </a:lnTo>
                <a:lnTo>
                  <a:pt x="59411" y="21265"/>
                </a:lnTo>
                <a:lnTo>
                  <a:pt x="58535" y="19374"/>
                </a:lnTo>
                <a:lnTo>
                  <a:pt x="57566" y="17529"/>
                </a:lnTo>
                <a:lnTo>
                  <a:pt x="56413" y="15591"/>
                </a:lnTo>
                <a:lnTo>
                  <a:pt x="55260" y="13931"/>
                </a:lnTo>
                <a:lnTo>
                  <a:pt x="53968" y="12224"/>
                </a:lnTo>
                <a:lnTo>
                  <a:pt x="53276" y="11394"/>
                </a:lnTo>
                <a:lnTo>
                  <a:pt x="51847" y="9918"/>
                </a:lnTo>
                <a:lnTo>
                  <a:pt x="51108" y="9134"/>
                </a:lnTo>
                <a:lnTo>
                  <a:pt x="50324" y="8396"/>
                </a:lnTo>
                <a:lnTo>
                  <a:pt x="49494" y="7704"/>
                </a:lnTo>
                <a:lnTo>
                  <a:pt x="47787" y="6274"/>
                </a:lnTo>
                <a:lnTo>
                  <a:pt x="45066" y="4567"/>
                </a:lnTo>
                <a:lnTo>
                  <a:pt x="44143" y="4014"/>
                </a:lnTo>
                <a:lnTo>
                  <a:pt x="42160" y="3045"/>
                </a:lnTo>
                <a:lnTo>
                  <a:pt x="41145" y="2630"/>
                </a:lnTo>
                <a:lnTo>
                  <a:pt x="40084" y="2215"/>
                </a:lnTo>
                <a:lnTo>
                  <a:pt x="39116" y="1892"/>
                </a:lnTo>
                <a:lnTo>
                  <a:pt x="38009" y="1523"/>
                </a:lnTo>
                <a:lnTo>
                  <a:pt x="35933" y="1016"/>
                </a:lnTo>
                <a:lnTo>
                  <a:pt x="33950" y="600"/>
                </a:lnTo>
                <a:lnTo>
                  <a:pt x="31920" y="277"/>
                </a:lnTo>
                <a:lnTo>
                  <a:pt x="30075" y="139"/>
                </a:lnTo>
                <a:lnTo>
                  <a:pt x="28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9"/>
          <p:cNvSpPr/>
          <p:nvPr/>
        </p:nvSpPr>
        <p:spPr>
          <a:xfrm>
            <a:off x="720000" y="4267500"/>
            <a:ext cx="1726500" cy="4920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ONE_COLUMN_TEXT_3">
    <p:bg>
      <p:bgPr>
        <a:gradFill>
          <a:gsLst>
            <a:gs pos="0">
              <a:schemeClr val="lt1"/>
            </a:gs>
            <a:gs pos="50000">
              <a:schemeClr val="lt1"/>
            </a:gs>
            <a:gs pos="100000">
              <a:schemeClr val="dk2"/>
            </a:gs>
          </a:gsLst>
          <a:lin ang="8099331" scaled="0"/>
        </a:gradFill>
        <a:effectLst/>
      </p:bgPr>
    </p:bg>
    <p:spTree>
      <p:nvGrpSpPr>
        <p:cNvPr id="1" name="Shape 371"/>
        <p:cNvGrpSpPr/>
        <p:nvPr/>
      </p:nvGrpSpPr>
      <p:grpSpPr>
        <a:xfrm>
          <a:off x="0" y="0"/>
          <a:ext cx="0" cy="0"/>
          <a:chOff x="0" y="0"/>
          <a:chExt cx="0" cy="0"/>
        </a:xfrm>
      </p:grpSpPr>
      <p:sp>
        <p:nvSpPr>
          <p:cNvPr id="372" name="Google Shape;372;p32"/>
          <p:cNvSpPr/>
          <p:nvPr/>
        </p:nvSpPr>
        <p:spPr>
          <a:xfrm rot="-7790531" flipH="1">
            <a:off x="-528024" y="-2265420"/>
            <a:ext cx="4621887" cy="7189143"/>
          </a:xfrm>
          <a:custGeom>
            <a:avLst/>
            <a:gdLst/>
            <a:ahLst/>
            <a:cxnLst/>
            <a:rect l="l" t="t" r="r" b="b"/>
            <a:pathLst>
              <a:path w="62779" h="97650" extrusionOk="0">
                <a:moveTo>
                  <a:pt x="26523" y="1"/>
                </a:moveTo>
                <a:lnTo>
                  <a:pt x="24724" y="93"/>
                </a:lnTo>
                <a:lnTo>
                  <a:pt x="23156" y="277"/>
                </a:lnTo>
                <a:lnTo>
                  <a:pt x="21403" y="462"/>
                </a:lnTo>
                <a:lnTo>
                  <a:pt x="19927" y="785"/>
                </a:lnTo>
                <a:lnTo>
                  <a:pt x="17021" y="1523"/>
                </a:lnTo>
                <a:lnTo>
                  <a:pt x="15638" y="2030"/>
                </a:lnTo>
                <a:lnTo>
                  <a:pt x="14300" y="2538"/>
                </a:lnTo>
                <a:lnTo>
                  <a:pt x="12132" y="3599"/>
                </a:lnTo>
                <a:lnTo>
                  <a:pt x="10979" y="4198"/>
                </a:lnTo>
                <a:lnTo>
                  <a:pt x="10010" y="4752"/>
                </a:lnTo>
                <a:lnTo>
                  <a:pt x="9088" y="5305"/>
                </a:lnTo>
                <a:lnTo>
                  <a:pt x="8165" y="5951"/>
                </a:lnTo>
                <a:lnTo>
                  <a:pt x="6643" y="7104"/>
                </a:lnTo>
                <a:lnTo>
                  <a:pt x="5398" y="8119"/>
                </a:lnTo>
                <a:lnTo>
                  <a:pt x="4245" y="9226"/>
                </a:lnTo>
                <a:lnTo>
                  <a:pt x="1" y="13792"/>
                </a:lnTo>
                <a:lnTo>
                  <a:pt x="6551" y="19789"/>
                </a:lnTo>
                <a:lnTo>
                  <a:pt x="9549" y="16514"/>
                </a:lnTo>
                <a:lnTo>
                  <a:pt x="10518" y="15453"/>
                </a:lnTo>
                <a:lnTo>
                  <a:pt x="11163" y="14853"/>
                </a:lnTo>
                <a:lnTo>
                  <a:pt x="12086" y="14069"/>
                </a:lnTo>
                <a:lnTo>
                  <a:pt x="13239" y="13193"/>
                </a:lnTo>
                <a:lnTo>
                  <a:pt x="13793" y="12824"/>
                </a:lnTo>
                <a:lnTo>
                  <a:pt x="14485" y="12409"/>
                </a:lnTo>
                <a:lnTo>
                  <a:pt x="15269" y="11947"/>
                </a:lnTo>
                <a:lnTo>
                  <a:pt x="16053" y="11532"/>
                </a:lnTo>
                <a:lnTo>
                  <a:pt x="17806" y="10702"/>
                </a:lnTo>
                <a:lnTo>
                  <a:pt x="18682" y="10333"/>
                </a:lnTo>
                <a:lnTo>
                  <a:pt x="19604" y="10010"/>
                </a:lnTo>
                <a:lnTo>
                  <a:pt x="21819" y="9457"/>
                </a:lnTo>
                <a:lnTo>
                  <a:pt x="22879" y="9226"/>
                </a:lnTo>
                <a:lnTo>
                  <a:pt x="24079" y="9088"/>
                </a:lnTo>
                <a:lnTo>
                  <a:pt x="25370" y="8949"/>
                </a:lnTo>
                <a:lnTo>
                  <a:pt x="26662" y="8857"/>
                </a:lnTo>
                <a:lnTo>
                  <a:pt x="27953" y="8857"/>
                </a:lnTo>
                <a:lnTo>
                  <a:pt x="29383" y="8949"/>
                </a:lnTo>
                <a:lnTo>
                  <a:pt x="30813" y="9088"/>
                </a:lnTo>
                <a:lnTo>
                  <a:pt x="32289" y="9318"/>
                </a:lnTo>
                <a:lnTo>
                  <a:pt x="33904" y="9641"/>
                </a:lnTo>
                <a:lnTo>
                  <a:pt x="35564" y="10056"/>
                </a:lnTo>
                <a:lnTo>
                  <a:pt x="36256" y="10287"/>
                </a:lnTo>
                <a:lnTo>
                  <a:pt x="37086" y="10564"/>
                </a:lnTo>
                <a:lnTo>
                  <a:pt x="37824" y="10840"/>
                </a:lnTo>
                <a:lnTo>
                  <a:pt x="38470" y="11071"/>
                </a:lnTo>
                <a:lnTo>
                  <a:pt x="39900" y="11809"/>
                </a:lnTo>
                <a:lnTo>
                  <a:pt x="40546" y="12178"/>
                </a:lnTo>
                <a:lnTo>
                  <a:pt x="42529" y="13470"/>
                </a:lnTo>
                <a:lnTo>
                  <a:pt x="43774" y="14438"/>
                </a:lnTo>
                <a:lnTo>
                  <a:pt x="44328" y="14946"/>
                </a:lnTo>
                <a:lnTo>
                  <a:pt x="44881" y="15453"/>
                </a:lnTo>
                <a:lnTo>
                  <a:pt x="45435" y="16006"/>
                </a:lnTo>
                <a:lnTo>
                  <a:pt x="46634" y="17252"/>
                </a:lnTo>
                <a:lnTo>
                  <a:pt x="47049" y="17805"/>
                </a:lnTo>
                <a:lnTo>
                  <a:pt x="48018" y="19051"/>
                </a:lnTo>
                <a:lnTo>
                  <a:pt x="48941" y="20388"/>
                </a:lnTo>
                <a:lnTo>
                  <a:pt x="49771" y="21772"/>
                </a:lnTo>
                <a:lnTo>
                  <a:pt x="50555" y="23248"/>
                </a:lnTo>
                <a:lnTo>
                  <a:pt x="51247" y="24724"/>
                </a:lnTo>
                <a:lnTo>
                  <a:pt x="51847" y="26246"/>
                </a:lnTo>
                <a:lnTo>
                  <a:pt x="52446" y="27769"/>
                </a:lnTo>
                <a:lnTo>
                  <a:pt x="52861" y="29245"/>
                </a:lnTo>
                <a:lnTo>
                  <a:pt x="53230" y="30859"/>
                </a:lnTo>
                <a:lnTo>
                  <a:pt x="53507" y="32381"/>
                </a:lnTo>
                <a:lnTo>
                  <a:pt x="53738" y="33996"/>
                </a:lnTo>
                <a:lnTo>
                  <a:pt x="53876" y="35564"/>
                </a:lnTo>
                <a:lnTo>
                  <a:pt x="53922" y="36994"/>
                </a:lnTo>
                <a:lnTo>
                  <a:pt x="53830" y="38516"/>
                </a:lnTo>
                <a:lnTo>
                  <a:pt x="53738" y="40038"/>
                </a:lnTo>
                <a:lnTo>
                  <a:pt x="53507" y="41376"/>
                </a:lnTo>
                <a:lnTo>
                  <a:pt x="53230" y="42667"/>
                </a:lnTo>
                <a:lnTo>
                  <a:pt x="53046" y="43405"/>
                </a:lnTo>
                <a:lnTo>
                  <a:pt x="52861" y="44005"/>
                </a:lnTo>
                <a:lnTo>
                  <a:pt x="52677" y="44512"/>
                </a:lnTo>
                <a:lnTo>
                  <a:pt x="52400" y="45204"/>
                </a:lnTo>
                <a:lnTo>
                  <a:pt x="52123" y="45850"/>
                </a:lnTo>
                <a:lnTo>
                  <a:pt x="51847" y="46357"/>
                </a:lnTo>
                <a:lnTo>
                  <a:pt x="51570" y="46865"/>
                </a:lnTo>
                <a:lnTo>
                  <a:pt x="50924" y="48018"/>
                </a:lnTo>
                <a:lnTo>
                  <a:pt x="50647" y="48341"/>
                </a:lnTo>
                <a:lnTo>
                  <a:pt x="49817" y="49355"/>
                </a:lnTo>
                <a:lnTo>
                  <a:pt x="48802" y="50416"/>
                </a:lnTo>
                <a:lnTo>
                  <a:pt x="47741" y="51523"/>
                </a:lnTo>
                <a:lnTo>
                  <a:pt x="46634" y="52630"/>
                </a:lnTo>
                <a:lnTo>
                  <a:pt x="42898" y="56090"/>
                </a:lnTo>
                <a:lnTo>
                  <a:pt x="40269" y="58442"/>
                </a:lnTo>
                <a:lnTo>
                  <a:pt x="34780" y="63285"/>
                </a:lnTo>
                <a:lnTo>
                  <a:pt x="31966" y="65822"/>
                </a:lnTo>
                <a:lnTo>
                  <a:pt x="29245" y="68359"/>
                </a:lnTo>
                <a:lnTo>
                  <a:pt x="26570" y="70896"/>
                </a:lnTo>
                <a:lnTo>
                  <a:pt x="25278" y="72188"/>
                </a:lnTo>
                <a:lnTo>
                  <a:pt x="23986" y="73618"/>
                </a:lnTo>
                <a:lnTo>
                  <a:pt x="22741" y="74955"/>
                </a:lnTo>
                <a:lnTo>
                  <a:pt x="20527" y="77677"/>
                </a:lnTo>
                <a:lnTo>
                  <a:pt x="19374" y="79245"/>
                </a:lnTo>
                <a:lnTo>
                  <a:pt x="18451" y="80629"/>
                </a:lnTo>
                <a:lnTo>
                  <a:pt x="17483" y="82151"/>
                </a:lnTo>
                <a:lnTo>
                  <a:pt x="16652" y="83673"/>
                </a:lnTo>
                <a:lnTo>
                  <a:pt x="15822" y="85334"/>
                </a:lnTo>
                <a:lnTo>
                  <a:pt x="15223" y="86902"/>
                </a:lnTo>
                <a:lnTo>
                  <a:pt x="14669" y="88516"/>
                </a:lnTo>
                <a:lnTo>
                  <a:pt x="14208" y="90131"/>
                </a:lnTo>
                <a:lnTo>
                  <a:pt x="13977" y="91238"/>
                </a:lnTo>
                <a:lnTo>
                  <a:pt x="13285" y="96496"/>
                </a:lnTo>
                <a:lnTo>
                  <a:pt x="22049" y="97649"/>
                </a:lnTo>
                <a:lnTo>
                  <a:pt x="22741" y="92714"/>
                </a:lnTo>
                <a:lnTo>
                  <a:pt x="22833" y="92299"/>
                </a:lnTo>
                <a:lnTo>
                  <a:pt x="23110" y="91192"/>
                </a:lnTo>
                <a:lnTo>
                  <a:pt x="23479" y="90039"/>
                </a:lnTo>
                <a:lnTo>
                  <a:pt x="23940" y="88931"/>
                </a:lnTo>
                <a:lnTo>
                  <a:pt x="24448" y="87824"/>
                </a:lnTo>
                <a:lnTo>
                  <a:pt x="25093" y="86717"/>
                </a:lnTo>
                <a:lnTo>
                  <a:pt x="25831" y="85564"/>
                </a:lnTo>
                <a:lnTo>
                  <a:pt x="26616" y="84365"/>
                </a:lnTo>
                <a:lnTo>
                  <a:pt x="27446" y="83212"/>
                </a:lnTo>
                <a:lnTo>
                  <a:pt x="29429" y="80813"/>
                </a:lnTo>
                <a:lnTo>
                  <a:pt x="30490" y="79614"/>
                </a:lnTo>
                <a:lnTo>
                  <a:pt x="31597" y="78415"/>
                </a:lnTo>
                <a:lnTo>
                  <a:pt x="32750" y="77262"/>
                </a:lnTo>
                <a:lnTo>
                  <a:pt x="35287" y="74817"/>
                </a:lnTo>
                <a:lnTo>
                  <a:pt x="37916" y="72372"/>
                </a:lnTo>
                <a:lnTo>
                  <a:pt x="40638" y="69928"/>
                </a:lnTo>
                <a:lnTo>
                  <a:pt x="46127" y="65084"/>
                </a:lnTo>
                <a:lnTo>
                  <a:pt x="48848" y="62686"/>
                </a:lnTo>
                <a:lnTo>
                  <a:pt x="52723" y="59088"/>
                </a:lnTo>
                <a:lnTo>
                  <a:pt x="54061" y="57750"/>
                </a:lnTo>
                <a:lnTo>
                  <a:pt x="55214" y="56551"/>
                </a:lnTo>
                <a:lnTo>
                  <a:pt x="56413" y="55260"/>
                </a:lnTo>
                <a:lnTo>
                  <a:pt x="57658" y="53784"/>
                </a:lnTo>
                <a:lnTo>
                  <a:pt x="58304" y="52861"/>
                </a:lnTo>
                <a:lnTo>
                  <a:pt x="59227" y="51339"/>
                </a:lnTo>
                <a:lnTo>
                  <a:pt x="59734" y="50416"/>
                </a:lnTo>
                <a:lnTo>
                  <a:pt x="60149" y="49540"/>
                </a:lnTo>
                <a:lnTo>
                  <a:pt x="60518" y="48710"/>
                </a:lnTo>
                <a:lnTo>
                  <a:pt x="60887" y="47833"/>
                </a:lnTo>
                <a:lnTo>
                  <a:pt x="61256" y="46819"/>
                </a:lnTo>
                <a:lnTo>
                  <a:pt x="61533" y="45850"/>
                </a:lnTo>
                <a:lnTo>
                  <a:pt x="61764" y="44973"/>
                </a:lnTo>
                <a:lnTo>
                  <a:pt x="61994" y="44005"/>
                </a:lnTo>
                <a:lnTo>
                  <a:pt x="62271" y="42944"/>
                </a:lnTo>
                <a:lnTo>
                  <a:pt x="62502" y="41099"/>
                </a:lnTo>
                <a:lnTo>
                  <a:pt x="62686" y="39162"/>
                </a:lnTo>
                <a:lnTo>
                  <a:pt x="62778" y="37086"/>
                </a:lnTo>
                <a:lnTo>
                  <a:pt x="62732" y="35010"/>
                </a:lnTo>
                <a:lnTo>
                  <a:pt x="62548" y="33027"/>
                </a:lnTo>
                <a:lnTo>
                  <a:pt x="62271" y="31136"/>
                </a:lnTo>
                <a:lnTo>
                  <a:pt x="61902" y="29152"/>
                </a:lnTo>
                <a:lnTo>
                  <a:pt x="61487" y="27169"/>
                </a:lnTo>
                <a:lnTo>
                  <a:pt x="60841" y="25001"/>
                </a:lnTo>
                <a:lnTo>
                  <a:pt x="60149" y="23110"/>
                </a:lnTo>
                <a:lnTo>
                  <a:pt x="59411" y="21265"/>
                </a:lnTo>
                <a:lnTo>
                  <a:pt x="58535" y="19374"/>
                </a:lnTo>
                <a:lnTo>
                  <a:pt x="57566" y="17529"/>
                </a:lnTo>
                <a:lnTo>
                  <a:pt x="56413" y="15591"/>
                </a:lnTo>
                <a:lnTo>
                  <a:pt x="55260" y="13931"/>
                </a:lnTo>
                <a:lnTo>
                  <a:pt x="53968" y="12224"/>
                </a:lnTo>
                <a:lnTo>
                  <a:pt x="53276" y="11394"/>
                </a:lnTo>
                <a:lnTo>
                  <a:pt x="51847" y="9918"/>
                </a:lnTo>
                <a:lnTo>
                  <a:pt x="51108" y="9134"/>
                </a:lnTo>
                <a:lnTo>
                  <a:pt x="50324" y="8396"/>
                </a:lnTo>
                <a:lnTo>
                  <a:pt x="49494" y="7704"/>
                </a:lnTo>
                <a:lnTo>
                  <a:pt x="47787" y="6274"/>
                </a:lnTo>
                <a:lnTo>
                  <a:pt x="45066" y="4567"/>
                </a:lnTo>
                <a:lnTo>
                  <a:pt x="44143" y="4014"/>
                </a:lnTo>
                <a:lnTo>
                  <a:pt x="42160" y="3045"/>
                </a:lnTo>
                <a:lnTo>
                  <a:pt x="41145" y="2630"/>
                </a:lnTo>
                <a:lnTo>
                  <a:pt x="40084" y="2215"/>
                </a:lnTo>
                <a:lnTo>
                  <a:pt x="39116" y="1892"/>
                </a:lnTo>
                <a:lnTo>
                  <a:pt x="38009" y="1523"/>
                </a:lnTo>
                <a:lnTo>
                  <a:pt x="35933" y="1016"/>
                </a:lnTo>
                <a:lnTo>
                  <a:pt x="33950" y="600"/>
                </a:lnTo>
                <a:lnTo>
                  <a:pt x="31920" y="277"/>
                </a:lnTo>
                <a:lnTo>
                  <a:pt x="30075" y="139"/>
                </a:lnTo>
                <a:lnTo>
                  <a:pt x="28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flipH="1">
            <a:off x="6618302" y="3773975"/>
            <a:ext cx="3460500" cy="3460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rot="-5400000">
            <a:off x="7686350" y="56230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375" name="Google Shape;375;p32"/>
          <p:cNvSpPr/>
          <p:nvPr/>
        </p:nvSpPr>
        <p:spPr>
          <a:xfrm>
            <a:off x="-146400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MAIN_POINT_1">
    <p:bg>
      <p:bgPr>
        <a:gradFill>
          <a:gsLst>
            <a:gs pos="0">
              <a:schemeClr val="accent1"/>
            </a:gs>
            <a:gs pos="100000">
              <a:schemeClr val="lt2"/>
            </a:gs>
          </a:gsLst>
          <a:lin ang="13500032" scaled="0"/>
        </a:gradFill>
        <a:effectLst/>
      </p:bgPr>
    </p:bg>
    <p:spTree>
      <p:nvGrpSpPr>
        <p:cNvPr id="1" name="Shape 376"/>
        <p:cNvGrpSpPr/>
        <p:nvPr/>
      </p:nvGrpSpPr>
      <p:grpSpPr>
        <a:xfrm>
          <a:off x="0" y="0"/>
          <a:ext cx="0" cy="0"/>
          <a:chOff x="0" y="0"/>
          <a:chExt cx="0" cy="0"/>
        </a:xfrm>
      </p:grpSpPr>
      <p:sp>
        <p:nvSpPr>
          <p:cNvPr id="377" name="Google Shape;377;p33"/>
          <p:cNvSpPr/>
          <p:nvPr/>
        </p:nvSpPr>
        <p:spPr>
          <a:xfrm flipH="1">
            <a:off x="-2482748" y="3397700"/>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378935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379" name="Google Shape;379;p33"/>
          <p:cNvSpPr/>
          <p:nvPr/>
        </p:nvSpPr>
        <p:spPr>
          <a:xfrm>
            <a:off x="2116950" y="-24352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380" name="Google Shape;380;p33"/>
          <p:cNvSpPr/>
          <p:nvPr/>
        </p:nvSpPr>
        <p:spPr>
          <a:xfrm rot="10800000" flipH="1">
            <a:off x="7120548" y="-2723825"/>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2"/>
            </a:gs>
            <a:gs pos="100000">
              <a:schemeClr val="lt1"/>
            </a:gs>
          </a:gsLst>
          <a:lin ang="5400012" scaled="0"/>
        </a:gra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720000" y="1720278"/>
            <a:ext cx="3739200" cy="19155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720000" y="794322"/>
            <a:ext cx="1056900" cy="1061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4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720000" y="3635778"/>
            <a:ext cx="25566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 name="Google Shape;19;p3"/>
          <p:cNvSpPr/>
          <p:nvPr/>
        </p:nvSpPr>
        <p:spPr>
          <a:xfrm rot="10800000">
            <a:off x="-1640112" y="-3180850"/>
            <a:ext cx="4916700" cy="49167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5713488" y="2149075"/>
            <a:ext cx="4916700" cy="4916700"/>
          </a:xfrm>
          <a:prstGeom prst="blockArc">
            <a:avLst>
              <a:gd name="adj1" fmla="val 5458868"/>
              <a:gd name="adj2" fmla="val 64197"/>
              <a:gd name="adj3" fmla="val 184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7686350" y="207887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22" name="Google Shape;22;p3"/>
          <p:cNvSpPr/>
          <p:nvPr/>
        </p:nvSpPr>
        <p:spPr>
          <a:xfrm>
            <a:off x="62330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accent2"/>
            </a:gs>
            <a:gs pos="100000">
              <a:schemeClr val="lt1"/>
            </a:gs>
          </a:gsLst>
          <a:lin ang="18900044" scaled="0"/>
        </a:gradFill>
        <a:effectLst/>
      </p:bgPr>
    </p:bg>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5" name="Google Shape;25;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0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
        <p:nvSpPr>
          <p:cNvPr id="26" name="Google Shape;26;p4"/>
          <p:cNvSpPr/>
          <p:nvPr/>
        </p:nvSpPr>
        <p:spPr>
          <a:xfrm>
            <a:off x="5125325" y="296800"/>
            <a:ext cx="2619300" cy="49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10800000">
            <a:off x="-1846850" y="-2442775"/>
            <a:ext cx="3460500" cy="3460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6979500" y="4174600"/>
            <a:ext cx="3460500" cy="3460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4"/>
          <p:cNvGrpSpPr/>
          <p:nvPr/>
        </p:nvGrpSpPr>
        <p:grpSpPr>
          <a:xfrm>
            <a:off x="8177986" y="485345"/>
            <a:ext cx="492036" cy="492056"/>
            <a:chOff x="238125" y="1209825"/>
            <a:chExt cx="621650" cy="621675"/>
          </a:xfrm>
        </p:grpSpPr>
        <p:sp>
          <p:nvSpPr>
            <p:cNvPr id="30" name="Google Shape;30;p4"/>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p:nvPr/>
        </p:nvSpPr>
        <p:spPr>
          <a:xfrm rot="-5400000">
            <a:off x="7686350" y="207887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39" name="Google Shape;39;p4"/>
          <p:cNvSpPr/>
          <p:nvPr/>
        </p:nvSpPr>
        <p:spPr>
          <a:xfrm>
            <a:off x="62330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accent2"/>
            </a:gs>
            <a:gs pos="100000">
              <a:schemeClr val="lt1"/>
            </a:gs>
          </a:gsLst>
          <a:lin ang="18900732" scaled="0"/>
        </a:gradFill>
        <a:effectLst/>
      </p:bgPr>
    </p:bg>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2" name="Google Shape;42;p5"/>
          <p:cNvSpPr txBox="1">
            <a:spLocks noGrp="1"/>
          </p:cNvSpPr>
          <p:nvPr>
            <p:ph type="title" idx="2"/>
          </p:nvPr>
        </p:nvSpPr>
        <p:spPr>
          <a:xfrm>
            <a:off x="1623763" y="3237488"/>
            <a:ext cx="26022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3" name="Google Shape;43;p5"/>
          <p:cNvSpPr txBox="1">
            <a:spLocks noGrp="1"/>
          </p:cNvSpPr>
          <p:nvPr>
            <p:ph type="title" idx="3"/>
          </p:nvPr>
        </p:nvSpPr>
        <p:spPr>
          <a:xfrm>
            <a:off x="4918042" y="3237488"/>
            <a:ext cx="26022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4" name="Google Shape;44;p5"/>
          <p:cNvSpPr txBox="1">
            <a:spLocks noGrp="1"/>
          </p:cNvSpPr>
          <p:nvPr>
            <p:ph type="subTitle" idx="1"/>
          </p:nvPr>
        </p:nvSpPr>
        <p:spPr>
          <a:xfrm>
            <a:off x="4918047" y="3632050"/>
            <a:ext cx="2602200" cy="83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5" name="Google Shape;45;p5"/>
          <p:cNvSpPr txBox="1">
            <a:spLocks noGrp="1"/>
          </p:cNvSpPr>
          <p:nvPr>
            <p:ph type="subTitle" idx="4"/>
          </p:nvPr>
        </p:nvSpPr>
        <p:spPr>
          <a:xfrm>
            <a:off x="1623938" y="3632050"/>
            <a:ext cx="2602200" cy="83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6" name="Google Shape;46;p5"/>
          <p:cNvSpPr/>
          <p:nvPr/>
        </p:nvSpPr>
        <p:spPr>
          <a:xfrm flipH="1">
            <a:off x="-2482748" y="3397700"/>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rot="10800000" flipH="1">
            <a:off x="7520248" y="-2776425"/>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8"/>
        <p:cNvGrpSpPr/>
        <p:nvPr/>
      </p:nvGrpSpPr>
      <p:grpSpPr>
        <a:xfrm>
          <a:off x="0" y="0"/>
          <a:ext cx="0" cy="0"/>
          <a:chOff x="0" y="0"/>
          <a:chExt cx="0" cy="0"/>
        </a:xfrm>
      </p:grpSpPr>
      <p:sp>
        <p:nvSpPr>
          <p:cNvPr id="89" name="Google Shape;89;p10"/>
          <p:cNvSpPr txBox="1">
            <a:spLocks noGrp="1"/>
          </p:cNvSpPr>
          <p:nvPr>
            <p:ph type="title"/>
          </p:nvPr>
        </p:nvSpPr>
        <p:spPr>
          <a:xfrm>
            <a:off x="3903975" y="3059999"/>
            <a:ext cx="4624800" cy="1591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600"/>
              <a:buNone/>
              <a:defRPr sz="3200"/>
            </a:lvl1pPr>
            <a:lvl2pPr lvl="1" algn="ctr" rtl="0">
              <a:spcBef>
                <a:spcPts val="0"/>
              </a:spcBef>
              <a:spcAft>
                <a:spcPts val="0"/>
              </a:spcAft>
              <a:buSzPts val="2600"/>
              <a:buNone/>
              <a:defRPr/>
            </a:lvl2pPr>
            <a:lvl3pPr lvl="2" algn="ctr" rtl="0">
              <a:spcBef>
                <a:spcPts val="0"/>
              </a:spcBef>
              <a:spcAft>
                <a:spcPts val="0"/>
              </a:spcAft>
              <a:buSzPts val="2600"/>
              <a:buNone/>
              <a:defRPr/>
            </a:lvl3pPr>
            <a:lvl4pPr lvl="3" algn="ctr" rtl="0">
              <a:spcBef>
                <a:spcPts val="0"/>
              </a:spcBef>
              <a:spcAft>
                <a:spcPts val="0"/>
              </a:spcAft>
              <a:buSzPts val="2600"/>
              <a:buNone/>
              <a:defRPr/>
            </a:lvl4pPr>
            <a:lvl5pPr lvl="4" algn="ctr" rtl="0">
              <a:spcBef>
                <a:spcPts val="0"/>
              </a:spcBef>
              <a:spcAft>
                <a:spcPts val="0"/>
              </a:spcAft>
              <a:buSzPts val="2600"/>
              <a:buNone/>
              <a:defRPr/>
            </a:lvl5pPr>
            <a:lvl6pPr lvl="5" algn="ctr" rtl="0">
              <a:spcBef>
                <a:spcPts val="0"/>
              </a:spcBef>
              <a:spcAft>
                <a:spcPts val="0"/>
              </a:spcAft>
              <a:buSzPts val="2600"/>
              <a:buNone/>
              <a:defRPr/>
            </a:lvl6pPr>
            <a:lvl7pPr lvl="6" algn="ctr" rtl="0">
              <a:spcBef>
                <a:spcPts val="0"/>
              </a:spcBef>
              <a:spcAft>
                <a:spcPts val="0"/>
              </a:spcAft>
              <a:buSzPts val="2600"/>
              <a:buNone/>
              <a:defRPr/>
            </a:lvl7pPr>
            <a:lvl8pPr lvl="7" algn="ctr" rtl="0">
              <a:spcBef>
                <a:spcPts val="0"/>
              </a:spcBef>
              <a:spcAft>
                <a:spcPts val="0"/>
              </a:spcAft>
              <a:buSzPts val="2600"/>
              <a:buNone/>
              <a:defRPr/>
            </a:lvl8pPr>
            <a:lvl9pPr lvl="8" algn="ctr" rtl="0">
              <a:spcBef>
                <a:spcPts val="0"/>
              </a:spcBef>
              <a:spcAft>
                <a:spcPts val="0"/>
              </a:spcAft>
              <a:buSzPts val="2600"/>
              <a:buN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
  <p:cSld name="CUSTOM_8">
    <p:spTree>
      <p:nvGrpSpPr>
        <p:cNvPr id="1" name="Shape 140"/>
        <p:cNvGrpSpPr/>
        <p:nvPr/>
      </p:nvGrpSpPr>
      <p:grpSpPr>
        <a:xfrm>
          <a:off x="0" y="0"/>
          <a:ext cx="0" cy="0"/>
          <a:chOff x="0" y="0"/>
          <a:chExt cx="0" cy="0"/>
        </a:xfrm>
      </p:grpSpPr>
      <p:sp>
        <p:nvSpPr>
          <p:cNvPr id="141" name="Google Shape;141;p15"/>
          <p:cNvSpPr txBox="1">
            <a:spLocks noGrp="1"/>
          </p:cNvSpPr>
          <p:nvPr>
            <p:ph type="subTitle" idx="1"/>
          </p:nvPr>
        </p:nvSpPr>
        <p:spPr>
          <a:xfrm>
            <a:off x="4081150" y="2561250"/>
            <a:ext cx="4215000" cy="132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5"/>
          <p:cNvSpPr txBox="1">
            <a:spLocks noGrp="1"/>
          </p:cNvSpPr>
          <p:nvPr>
            <p:ph type="title"/>
          </p:nvPr>
        </p:nvSpPr>
        <p:spPr>
          <a:xfrm>
            <a:off x="4081173" y="1798675"/>
            <a:ext cx="4215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43" name="Google Shape;143;p15"/>
          <p:cNvSpPr/>
          <p:nvPr/>
        </p:nvSpPr>
        <p:spPr>
          <a:xfrm rot="-7790531" flipH="1">
            <a:off x="-1096874" y="-2478720"/>
            <a:ext cx="4621887" cy="7189143"/>
          </a:xfrm>
          <a:custGeom>
            <a:avLst/>
            <a:gdLst/>
            <a:ahLst/>
            <a:cxnLst/>
            <a:rect l="l" t="t" r="r" b="b"/>
            <a:pathLst>
              <a:path w="62779" h="97650" extrusionOk="0">
                <a:moveTo>
                  <a:pt x="26523" y="1"/>
                </a:moveTo>
                <a:lnTo>
                  <a:pt x="24724" y="93"/>
                </a:lnTo>
                <a:lnTo>
                  <a:pt x="23156" y="277"/>
                </a:lnTo>
                <a:lnTo>
                  <a:pt x="21403" y="462"/>
                </a:lnTo>
                <a:lnTo>
                  <a:pt x="19927" y="785"/>
                </a:lnTo>
                <a:lnTo>
                  <a:pt x="17021" y="1523"/>
                </a:lnTo>
                <a:lnTo>
                  <a:pt x="15638" y="2030"/>
                </a:lnTo>
                <a:lnTo>
                  <a:pt x="14300" y="2538"/>
                </a:lnTo>
                <a:lnTo>
                  <a:pt x="12132" y="3599"/>
                </a:lnTo>
                <a:lnTo>
                  <a:pt x="10979" y="4198"/>
                </a:lnTo>
                <a:lnTo>
                  <a:pt x="10010" y="4752"/>
                </a:lnTo>
                <a:lnTo>
                  <a:pt x="9088" y="5305"/>
                </a:lnTo>
                <a:lnTo>
                  <a:pt x="8165" y="5951"/>
                </a:lnTo>
                <a:lnTo>
                  <a:pt x="6643" y="7104"/>
                </a:lnTo>
                <a:lnTo>
                  <a:pt x="5398" y="8119"/>
                </a:lnTo>
                <a:lnTo>
                  <a:pt x="4245" y="9226"/>
                </a:lnTo>
                <a:lnTo>
                  <a:pt x="1" y="13792"/>
                </a:lnTo>
                <a:lnTo>
                  <a:pt x="6551" y="19789"/>
                </a:lnTo>
                <a:lnTo>
                  <a:pt x="9549" y="16514"/>
                </a:lnTo>
                <a:lnTo>
                  <a:pt x="10518" y="15453"/>
                </a:lnTo>
                <a:lnTo>
                  <a:pt x="11163" y="14853"/>
                </a:lnTo>
                <a:lnTo>
                  <a:pt x="12086" y="14069"/>
                </a:lnTo>
                <a:lnTo>
                  <a:pt x="13239" y="13193"/>
                </a:lnTo>
                <a:lnTo>
                  <a:pt x="13793" y="12824"/>
                </a:lnTo>
                <a:lnTo>
                  <a:pt x="14485" y="12409"/>
                </a:lnTo>
                <a:lnTo>
                  <a:pt x="15269" y="11947"/>
                </a:lnTo>
                <a:lnTo>
                  <a:pt x="16053" y="11532"/>
                </a:lnTo>
                <a:lnTo>
                  <a:pt x="17806" y="10702"/>
                </a:lnTo>
                <a:lnTo>
                  <a:pt x="18682" y="10333"/>
                </a:lnTo>
                <a:lnTo>
                  <a:pt x="19604" y="10010"/>
                </a:lnTo>
                <a:lnTo>
                  <a:pt x="21819" y="9457"/>
                </a:lnTo>
                <a:lnTo>
                  <a:pt x="22879" y="9226"/>
                </a:lnTo>
                <a:lnTo>
                  <a:pt x="24079" y="9088"/>
                </a:lnTo>
                <a:lnTo>
                  <a:pt x="25370" y="8949"/>
                </a:lnTo>
                <a:lnTo>
                  <a:pt x="26662" y="8857"/>
                </a:lnTo>
                <a:lnTo>
                  <a:pt x="27953" y="8857"/>
                </a:lnTo>
                <a:lnTo>
                  <a:pt x="29383" y="8949"/>
                </a:lnTo>
                <a:lnTo>
                  <a:pt x="30813" y="9088"/>
                </a:lnTo>
                <a:lnTo>
                  <a:pt x="32289" y="9318"/>
                </a:lnTo>
                <a:lnTo>
                  <a:pt x="33904" y="9641"/>
                </a:lnTo>
                <a:lnTo>
                  <a:pt x="35564" y="10056"/>
                </a:lnTo>
                <a:lnTo>
                  <a:pt x="36256" y="10287"/>
                </a:lnTo>
                <a:lnTo>
                  <a:pt x="37086" y="10564"/>
                </a:lnTo>
                <a:lnTo>
                  <a:pt x="37824" y="10840"/>
                </a:lnTo>
                <a:lnTo>
                  <a:pt x="38470" y="11071"/>
                </a:lnTo>
                <a:lnTo>
                  <a:pt x="39900" y="11809"/>
                </a:lnTo>
                <a:lnTo>
                  <a:pt x="40546" y="12178"/>
                </a:lnTo>
                <a:lnTo>
                  <a:pt x="42529" y="13470"/>
                </a:lnTo>
                <a:lnTo>
                  <a:pt x="43774" y="14438"/>
                </a:lnTo>
                <a:lnTo>
                  <a:pt x="44328" y="14946"/>
                </a:lnTo>
                <a:lnTo>
                  <a:pt x="44881" y="15453"/>
                </a:lnTo>
                <a:lnTo>
                  <a:pt x="45435" y="16006"/>
                </a:lnTo>
                <a:lnTo>
                  <a:pt x="46634" y="17252"/>
                </a:lnTo>
                <a:lnTo>
                  <a:pt x="47049" y="17805"/>
                </a:lnTo>
                <a:lnTo>
                  <a:pt x="48018" y="19051"/>
                </a:lnTo>
                <a:lnTo>
                  <a:pt x="48941" y="20388"/>
                </a:lnTo>
                <a:lnTo>
                  <a:pt x="49771" y="21772"/>
                </a:lnTo>
                <a:lnTo>
                  <a:pt x="50555" y="23248"/>
                </a:lnTo>
                <a:lnTo>
                  <a:pt x="51247" y="24724"/>
                </a:lnTo>
                <a:lnTo>
                  <a:pt x="51847" y="26246"/>
                </a:lnTo>
                <a:lnTo>
                  <a:pt x="52446" y="27769"/>
                </a:lnTo>
                <a:lnTo>
                  <a:pt x="52861" y="29245"/>
                </a:lnTo>
                <a:lnTo>
                  <a:pt x="53230" y="30859"/>
                </a:lnTo>
                <a:lnTo>
                  <a:pt x="53507" y="32381"/>
                </a:lnTo>
                <a:lnTo>
                  <a:pt x="53738" y="33996"/>
                </a:lnTo>
                <a:lnTo>
                  <a:pt x="53876" y="35564"/>
                </a:lnTo>
                <a:lnTo>
                  <a:pt x="53922" y="36994"/>
                </a:lnTo>
                <a:lnTo>
                  <a:pt x="53830" y="38516"/>
                </a:lnTo>
                <a:lnTo>
                  <a:pt x="53738" y="40038"/>
                </a:lnTo>
                <a:lnTo>
                  <a:pt x="53507" y="41376"/>
                </a:lnTo>
                <a:lnTo>
                  <a:pt x="53230" y="42667"/>
                </a:lnTo>
                <a:lnTo>
                  <a:pt x="53046" y="43405"/>
                </a:lnTo>
                <a:lnTo>
                  <a:pt x="52861" y="44005"/>
                </a:lnTo>
                <a:lnTo>
                  <a:pt x="52677" y="44512"/>
                </a:lnTo>
                <a:lnTo>
                  <a:pt x="52400" y="45204"/>
                </a:lnTo>
                <a:lnTo>
                  <a:pt x="52123" y="45850"/>
                </a:lnTo>
                <a:lnTo>
                  <a:pt x="51847" y="46357"/>
                </a:lnTo>
                <a:lnTo>
                  <a:pt x="51570" y="46865"/>
                </a:lnTo>
                <a:lnTo>
                  <a:pt x="50924" y="48018"/>
                </a:lnTo>
                <a:lnTo>
                  <a:pt x="50647" y="48341"/>
                </a:lnTo>
                <a:lnTo>
                  <a:pt x="49817" y="49355"/>
                </a:lnTo>
                <a:lnTo>
                  <a:pt x="48802" y="50416"/>
                </a:lnTo>
                <a:lnTo>
                  <a:pt x="47741" y="51523"/>
                </a:lnTo>
                <a:lnTo>
                  <a:pt x="46634" y="52630"/>
                </a:lnTo>
                <a:lnTo>
                  <a:pt x="42898" y="56090"/>
                </a:lnTo>
                <a:lnTo>
                  <a:pt x="40269" y="58442"/>
                </a:lnTo>
                <a:lnTo>
                  <a:pt x="34780" y="63285"/>
                </a:lnTo>
                <a:lnTo>
                  <a:pt x="31966" y="65822"/>
                </a:lnTo>
                <a:lnTo>
                  <a:pt x="29245" y="68359"/>
                </a:lnTo>
                <a:lnTo>
                  <a:pt x="26570" y="70896"/>
                </a:lnTo>
                <a:lnTo>
                  <a:pt x="25278" y="72188"/>
                </a:lnTo>
                <a:lnTo>
                  <a:pt x="23986" y="73618"/>
                </a:lnTo>
                <a:lnTo>
                  <a:pt x="22741" y="74955"/>
                </a:lnTo>
                <a:lnTo>
                  <a:pt x="20527" y="77677"/>
                </a:lnTo>
                <a:lnTo>
                  <a:pt x="19374" y="79245"/>
                </a:lnTo>
                <a:lnTo>
                  <a:pt x="18451" y="80629"/>
                </a:lnTo>
                <a:lnTo>
                  <a:pt x="17483" y="82151"/>
                </a:lnTo>
                <a:lnTo>
                  <a:pt x="16652" y="83673"/>
                </a:lnTo>
                <a:lnTo>
                  <a:pt x="15822" y="85334"/>
                </a:lnTo>
                <a:lnTo>
                  <a:pt x="15223" y="86902"/>
                </a:lnTo>
                <a:lnTo>
                  <a:pt x="14669" y="88516"/>
                </a:lnTo>
                <a:lnTo>
                  <a:pt x="14208" y="90131"/>
                </a:lnTo>
                <a:lnTo>
                  <a:pt x="13977" y="91238"/>
                </a:lnTo>
                <a:lnTo>
                  <a:pt x="13285" y="96496"/>
                </a:lnTo>
                <a:lnTo>
                  <a:pt x="22049" y="97649"/>
                </a:lnTo>
                <a:lnTo>
                  <a:pt x="22741" y="92714"/>
                </a:lnTo>
                <a:lnTo>
                  <a:pt x="22833" y="92299"/>
                </a:lnTo>
                <a:lnTo>
                  <a:pt x="23110" y="91192"/>
                </a:lnTo>
                <a:lnTo>
                  <a:pt x="23479" y="90039"/>
                </a:lnTo>
                <a:lnTo>
                  <a:pt x="23940" y="88931"/>
                </a:lnTo>
                <a:lnTo>
                  <a:pt x="24448" y="87824"/>
                </a:lnTo>
                <a:lnTo>
                  <a:pt x="25093" y="86717"/>
                </a:lnTo>
                <a:lnTo>
                  <a:pt x="25831" y="85564"/>
                </a:lnTo>
                <a:lnTo>
                  <a:pt x="26616" y="84365"/>
                </a:lnTo>
                <a:lnTo>
                  <a:pt x="27446" y="83212"/>
                </a:lnTo>
                <a:lnTo>
                  <a:pt x="29429" y="80813"/>
                </a:lnTo>
                <a:lnTo>
                  <a:pt x="30490" y="79614"/>
                </a:lnTo>
                <a:lnTo>
                  <a:pt x="31597" y="78415"/>
                </a:lnTo>
                <a:lnTo>
                  <a:pt x="32750" y="77262"/>
                </a:lnTo>
                <a:lnTo>
                  <a:pt x="35287" y="74817"/>
                </a:lnTo>
                <a:lnTo>
                  <a:pt x="37916" y="72372"/>
                </a:lnTo>
                <a:lnTo>
                  <a:pt x="40638" y="69928"/>
                </a:lnTo>
                <a:lnTo>
                  <a:pt x="46127" y="65084"/>
                </a:lnTo>
                <a:lnTo>
                  <a:pt x="48848" y="62686"/>
                </a:lnTo>
                <a:lnTo>
                  <a:pt x="52723" y="59088"/>
                </a:lnTo>
                <a:lnTo>
                  <a:pt x="54061" y="57750"/>
                </a:lnTo>
                <a:lnTo>
                  <a:pt x="55214" y="56551"/>
                </a:lnTo>
                <a:lnTo>
                  <a:pt x="56413" y="55260"/>
                </a:lnTo>
                <a:lnTo>
                  <a:pt x="57658" y="53784"/>
                </a:lnTo>
                <a:lnTo>
                  <a:pt x="58304" y="52861"/>
                </a:lnTo>
                <a:lnTo>
                  <a:pt x="59227" y="51339"/>
                </a:lnTo>
                <a:lnTo>
                  <a:pt x="59734" y="50416"/>
                </a:lnTo>
                <a:lnTo>
                  <a:pt x="60149" y="49540"/>
                </a:lnTo>
                <a:lnTo>
                  <a:pt x="60518" y="48710"/>
                </a:lnTo>
                <a:lnTo>
                  <a:pt x="60887" y="47833"/>
                </a:lnTo>
                <a:lnTo>
                  <a:pt x="61256" y="46819"/>
                </a:lnTo>
                <a:lnTo>
                  <a:pt x="61533" y="45850"/>
                </a:lnTo>
                <a:lnTo>
                  <a:pt x="61764" y="44973"/>
                </a:lnTo>
                <a:lnTo>
                  <a:pt x="61994" y="44005"/>
                </a:lnTo>
                <a:lnTo>
                  <a:pt x="62271" y="42944"/>
                </a:lnTo>
                <a:lnTo>
                  <a:pt x="62502" y="41099"/>
                </a:lnTo>
                <a:lnTo>
                  <a:pt x="62686" y="39162"/>
                </a:lnTo>
                <a:lnTo>
                  <a:pt x="62778" y="37086"/>
                </a:lnTo>
                <a:lnTo>
                  <a:pt x="62732" y="35010"/>
                </a:lnTo>
                <a:lnTo>
                  <a:pt x="62548" y="33027"/>
                </a:lnTo>
                <a:lnTo>
                  <a:pt x="62271" y="31136"/>
                </a:lnTo>
                <a:lnTo>
                  <a:pt x="61902" y="29152"/>
                </a:lnTo>
                <a:lnTo>
                  <a:pt x="61487" y="27169"/>
                </a:lnTo>
                <a:lnTo>
                  <a:pt x="60841" y="25001"/>
                </a:lnTo>
                <a:lnTo>
                  <a:pt x="60149" y="23110"/>
                </a:lnTo>
                <a:lnTo>
                  <a:pt x="59411" y="21265"/>
                </a:lnTo>
                <a:lnTo>
                  <a:pt x="58535" y="19374"/>
                </a:lnTo>
                <a:lnTo>
                  <a:pt x="57566" y="17529"/>
                </a:lnTo>
                <a:lnTo>
                  <a:pt x="56413" y="15591"/>
                </a:lnTo>
                <a:lnTo>
                  <a:pt x="55260" y="13931"/>
                </a:lnTo>
                <a:lnTo>
                  <a:pt x="53968" y="12224"/>
                </a:lnTo>
                <a:lnTo>
                  <a:pt x="53276" y="11394"/>
                </a:lnTo>
                <a:lnTo>
                  <a:pt x="51847" y="9918"/>
                </a:lnTo>
                <a:lnTo>
                  <a:pt x="51108" y="9134"/>
                </a:lnTo>
                <a:lnTo>
                  <a:pt x="50324" y="8396"/>
                </a:lnTo>
                <a:lnTo>
                  <a:pt x="49494" y="7704"/>
                </a:lnTo>
                <a:lnTo>
                  <a:pt x="47787" y="6274"/>
                </a:lnTo>
                <a:lnTo>
                  <a:pt x="45066" y="4567"/>
                </a:lnTo>
                <a:lnTo>
                  <a:pt x="44143" y="4014"/>
                </a:lnTo>
                <a:lnTo>
                  <a:pt x="42160" y="3045"/>
                </a:lnTo>
                <a:lnTo>
                  <a:pt x="41145" y="2630"/>
                </a:lnTo>
                <a:lnTo>
                  <a:pt x="40084" y="2215"/>
                </a:lnTo>
                <a:lnTo>
                  <a:pt x="39116" y="1892"/>
                </a:lnTo>
                <a:lnTo>
                  <a:pt x="38009" y="1523"/>
                </a:lnTo>
                <a:lnTo>
                  <a:pt x="35933" y="1016"/>
                </a:lnTo>
                <a:lnTo>
                  <a:pt x="33950" y="600"/>
                </a:lnTo>
                <a:lnTo>
                  <a:pt x="31920" y="277"/>
                </a:lnTo>
                <a:lnTo>
                  <a:pt x="30075" y="139"/>
                </a:lnTo>
                <a:lnTo>
                  <a:pt x="28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7268074" y="3617875"/>
            <a:ext cx="3460500" cy="3460500"/>
          </a:xfrm>
          <a:prstGeom prst="blockArc">
            <a:avLst>
              <a:gd name="adj1" fmla="val 5458868"/>
              <a:gd name="adj2" fmla="val 64197"/>
              <a:gd name="adj3" fmla="val 1843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ONE_COLUMN_TEXT_1">
    <p:spTree>
      <p:nvGrpSpPr>
        <p:cNvPr id="1" name="Shape 145"/>
        <p:cNvGrpSpPr/>
        <p:nvPr/>
      </p:nvGrpSpPr>
      <p:grpSpPr>
        <a:xfrm>
          <a:off x="0" y="0"/>
          <a:ext cx="0" cy="0"/>
          <a:chOff x="0" y="0"/>
          <a:chExt cx="0" cy="0"/>
        </a:xfrm>
      </p:grpSpPr>
      <p:sp>
        <p:nvSpPr>
          <p:cNvPr id="146" name="Google Shape;146;p16"/>
          <p:cNvSpPr txBox="1">
            <a:spLocks noGrp="1"/>
          </p:cNvSpPr>
          <p:nvPr>
            <p:ph type="body" idx="1"/>
          </p:nvPr>
        </p:nvSpPr>
        <p:spPr>
          <a:xfrm>
            <a:off x="4278725" y="1919450"/>
            <a:ext cx="4097400" cy="2193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AutoNum type="arabicPeriod"/>
              <a:defRPr>
                <a:solidFill>
                  <a:srgbClr val="434343"/>
                </a:solidFill>
              </a:defRPr>
            </a:lvl1pPr>
            <a:lvl2pPr marL="914400" lvl="1" indent="-317500" rtl="0">
              <a:lnSpc>
                <a:spcPct val="115000"/>
              </a:lnSpc>
              <a:spcBef>
                <a:spcPts val="0"/>
              </a:spcBef>
              <a:spcAft>
                <a:spcPts val="0"/>
              </a:spcAft>
              <a:buSzPts val="1400"/>
              <a:buAutoNum type="alphaLcPeriod"/>
              <a:defRPr>
                <a:solidFill>
                  <a:srgbClr val="434343"/>
                </a:solidFill>
              </a:defRPr>
            </a:lvl2pPr>
            <a:lvl3pPr marL="1371600" lvl="2" indent="-317500" rtl="0">
              <a:lnSpc>
                <a:spcPct val="115000"/>
              </a:lnSpc>
              <a:spcBef>
                <a:spcPts val="1600"/>
              </a:spcBef>
              <a:spcAft>
                <a:spcPts val="0"/>
              </a:spcAft>
              <a:buSzPts val="1400"/>
              <a:buAutoNum type="romanLcPeriod"/>
              <a:defRPr>
                <a:solidFill>
                  <a:srgbClr val="434343"/>
                </a:solidFill>
              </a:defRPr>
            </a:lvl3pPr>
            <a:lvl4pPr marL="1828800" lvl="3" indent="-317500" rtl="0">
              <a:lnSpc>
                <a:spcPct val="115000"/>
              </a:lnSpc>
              <a:spcBef>
                <a:spcPts val="1600"/>
              </a:spcBef>
              <a:spcAft>
                <a:spcPts val="0"/>
              </a:spcAft>
              <a:buSzPts val="1400"/>
              <a:buAutoNum type="arabicPeriod"/>
              <a:defRPr>
                <a:solidFill>
                  <a:srgbClr val="434343"/>
                </a:solidFill>
              </a:defRPr>
            </a:lvl4pPr>
            <a:lvl5pPr marL="2286000" lvl="4" indent="-317500" rtl="0">
              <a:lnSpc>
                <a:spcPct val="115000"/>
              </a:lnSpc>
              <a:spcBef>
                <a:spcPts val="1600"/>
              </a:spcBef>
              <a:spcAft>
                <a:spcPts val="0"/>
              </a:spcAft>
              <a:buSzPts val="1400"/>
              <a:buAutoNum type="alphaLcPeriod"/>
              <a:defRPr>
                <a:solidFill>
                  <a:srgbClr val="434343"/>
                </a:solidFill>
              </a:defRPr>
            </a:lvl5pPr>
            <a:lvl6pPr marL="2743200" lvl="5" indent="-317500" rtl="0">
              <a:lnSpc>
                <a:spcPct val="115000"/>
              </a:lnSpc>
              <a:spcBef>
                <a:spcPts val="1600"/>
              </a:spcBef>
              <a:spcAft>
                <a:spcPts val="0"/>
              </a:spcAft>
              <a:buSzPts val="1400"/>
              <a:buAutoNum type="romanLcPeriod"/>
              <a:defRPr>
                <a:solidFill>
                  <a:srgbClr val="434343"/>
                </a:solidFill>
              </a:defRPr>
            </a:lvl6pPr>
            <a:lvl7pPr marL="3200400" lvl="6" indent="-317500" rtl="0">
              <a:lnSpc>
                <a:spcPct val="115000"/>
              </a:lnSpc>
              <a:spcBef>
                <a:spcPts val="1600"/>
              </a:spcBef>
              <a:spcAft>
                <a:spcPts val="0"/>
              </a:spcAft>
              <a:buSzPts val="1400"/>
              <a:buAutoNum type="arabicPeriod"/>
              <a:defRPr>
                <a:solidFill>
                  <a:srgbClr val="434343"/>
                </a:solidFill>
              </a:defRPr>
            </a:lvl7pPr>
            <a:lvl8pPr marL="3657600" lvl="7" indent="-317500" rtl="0">
              <a:lnSpc>
                <a:spcPct val="115000"/>
              </a:lnSpc>
              <a:spcBef>
                <a:spcPts val="1600"/>
              </a:spcBef>
              <a:spcAft>
                <a:spcPts val="0"/>
              </a:spcAft>
              <a:buSzPts val="1400"/>
              <a:buAutoNum type="alphaLcPeriod"/>
              <a:defRPr>
                <a:solidFill>
                  <a:srgbClr val="434343"/>
                </a:solidFill>
              </a:defRPr>
            </a:lvl8pPr>
            <a:lvl9pPr marL="4114800" lvl="8" indent="-317500" rtl="0">
              <a:lnSpc>
                <a:spcPct val="115000"/>
              </a:lnSpc>
              <a:spcBef>
                <a:spcPts val="1600"/>
              </a:spcBef>
              <a:spcAft>
                <a:spcPts val="1600"/>
              </a:spcAft>
              <a:buSzPts val="1400"/>
              <a:buAutoNum type="romanLcPeriod"/>
              <a:defRPr>
                <a:solidFill>
                  <a:srgbClr val="434343"/>
                </a:solidFill>
              </a:defRPr>
            </a:lvl9pPr>
          </a:lstStyle>
          <a:p>
            <a:endParaRPr/>
          </a:p>
        </p:txBody>
      </p:sp>
      <p:sp>
        <p:nvSpPr>
          <p:cNvPr id="147" name="Google Shape;147;p16"/>
          <p:cNvSpPr txBox="1">
            <a:spLocks noGrp="1"/>
          </p:cNvSpPr>
          <p:nvPr>
            <p:ph type="title"/>
          </p:nvPr>
        </p:nvSpPr>
        <p:spPr>
          <a:xfrm>
            <a:off x="4278725" y="787150"/>
            <a:ext cx="3739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48" name="Google Shape;148;p16"/>
          <p:cNvSpPr/>
          <p:nvPr/>
        </p:nvSpPr>
        <p:spPr>
          <a:xfrm>
            <a:off x="-1393887" y="3569938"/>
            <a:ext cx="3460500" cy="3460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75"/>
        <p:cNvGrpSpPr/>
        <p:nvPr/>
      </p:nvGrpSpPr>
      <p:grpSpPr>
        <a:xfrm>
          <a:off x="0" y="0"/>
          <a:ext cx="0" cy="0"/>
          <a:chOff x="0" y="0"/>
          <a:chExt cx="0" cy="0"/>
        </a:xfrm>
      </p:grpSpPr>
      <p:sp>
        <p:nvSpPr>
          <p:cNvPr id="176" name="Google Shape;176;p18"/>
          <p:cNvSpPr txBox="1">
            <a:spLocks noGrp="1"/>
          </p:cNvSpPr>
          <p:nvPr>
            <p:ph type="title"/>
          </p:nvPr>
        </p:nvSpPr>
        <p:spPr>
          <a:xfrm>
            <a:off x="939650" y="445025"/>
            <a:ext cx="7264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77" name="Google Shape;177;p18"/>
          <p:cNvSpPr txBox="1">
            <a:spLocks noGrp="1"/>
          </p:cNvSpPr>
          <p:nvPr>
            <p:ph type="title" idx="2"/>
          </p:nvPr>
        </p:nvSpPr>
        <p:spPr>
          <a:xfrm>
            <a:off x="937700" y="3217277"/>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8" name="Google Shape;178;p18"/>
          <p:cNvSpPr txBox="1">
            <a:spLocks noGrp="1"/>
          </p:cNvSpPr>
          <p:nvPr>
            <p:ph type="subTitle" idx="1"/>
          </p:nvPr>
        </p:nvSpPr>
        <p:spPr>
          <a:xfrm>
            <a:off x="937700" y="3611452"/>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8"/>
          <p:cNvSpPr txBox="1">
            <a:spLocks noGrp="1"/>
          </p:cNvSpPr>
          <p:nvPr>
            <p:ph type="title" idx="3"/>
          </p:nvPr>
        </p:nvSpPr>
        <p:spPr>
          <a:xfrm>
            <a:off x="3484423" y="3217277"/>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0" name="Google Shape;180;p18"/>
          <p:cNvSpPr txBox="1">
            <a:spLocks noGrp="1"/>
          </p:cNvSpPr>
          <p:nvPr>
            <p:ph type="subTitle" idx="4"/>
          </p:nvPr>
        </p:nvSpPr>
        <p:spPr>
          <a:xfrm>
            <a:off x="3484421" y="3611452"/>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1" name="Google Shape;181;p18"/>
          <p:cNvSpPr txBox="1">
            <a:spLocks noGrp="1"/>
          </p:cNvSpPr>
          <p:nvPr>
            <p:ph type="title" idx="5"/>
          </p:nvPr>
        </p:nvSpPr>
        <p:spPr>
          <a:xfrm>
            <a:off x="6031146" y="3217277"/>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18"/>
          <p:cNvSpPr txBox="1">
            <a:spLocks noGrp="1"/>
          </p:cNvSpPr>
          <p:nvPr>
            <p:ph type="subTitle" idx="6"/>
          </p:nvPr>
        </p:nvSpPr>
        <p:spPr>
          <a:xfrm>
            <a:off x="6031149" y="3611452"/>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3" name="Google Shape;183;p18"/>
          <p:cNvSpPr/>
          <p:nvPr/>
        </p:nvSpPr>
        <p:spPr>
          <a:xfrm rot="10800000">
            <a:off x="-2482748" y="-2776425"/>
            <a:ext cx="4322700" cy="4322400"/>
          </a:xfrm>
          <a:prstGeom prst="blockArc">
            <a:avLst>
              <a:gd name="adj1" fmla="val 5458868"/>
              <a:gd name="adj2" fmla="val 64197"/>
              <a:gd name="adj3" fmla="val 1843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a:off x="7892523" y="3513400"/>
            <a:ext cx="4276500" cy="4276500"/>
          </a:xfrm>
          <a:prstGeom prst="blockArc">
            <a:avLst>
              <a:gd name="adj1" fmla="val 5458868"/>
              <a:gd name="adj2" fmla="val 64197"/>
              <a:gd name="adj3" fmla="val 184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lt2"/>
            </a:gs>
          </a:gsLst>
          <a:lin ang="1350003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2pPr>
            <a:lvl3pPr lvl="2"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3pPr>
            <a:lvl4pPr lvl="3"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4pPr>
            <a:lvl5pPr lvl="4"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5pPr>
            <a:lvl6pPr lvl="5"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6pPr>
            <a:lvl7pPr lvl="6"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7pPr>
            <a:lvl8pPr lvl="7"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8pPr>
            <a:lvl9pPr lvl="8"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1pPr>
            <a:lvl2pPr marL="914400" lvl="1"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2pPr>
            <a:lvl3pPr marL="1371600" lvl="2"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3pPr>
            <a:lvl4pPr marL="1828800" lvl="3"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4pPr>
            <a:lvl5pPr marL="2286000" lvl="4"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5pPr>
            <a:lvl6pPr marL="2743200" lvl="5"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6pPr>
            <a:lvl7pPr marL="3200400" lvl="6"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7pPr>
            <a:lvl8pPr marL="3657600" lvl="7"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8pPr>
            <a:lvl9pPr marL="4114800" lvl="8" indent="-317500">
              <a:lnSpc>
                <a:spcPct val="100000"/>
              </a:lnSpc>
              <a:spcBef>
                <a:spcPts val="1600"/>
              </a:spcBef>
              <a:spcAft>
                <a:spcPts val="160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6" r:id="rId5"/>
    <p:sldLayoutId id="2147483658" r:id="rId6"/>
    <p:sldLayoutId id="2147483661" r:id="rId7"/>
    <p:sldLayoutId id="2147483662" r:id="rId8"/>
    <p:sldLayoutId id="2147483664" r:id="rId9"/>
    <p:sldLayoutId id="2147483672" r:id="rId10"/>
    <p:sldLayoutId id="2147483674" r:id="rId11"/>
    <p:sldLayoutId id="2147483675" r:id="rId12"/>
    <p:sldLayoutId id="2147483678" r:id="rId13"/>
    <p:sldLayoutId id="2147483679" r:id="rId14"/>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chemeClr val="dk2"/>
            </a:gs>
          </a:gsLst>
          <a:lin ang="18900044" scaled="0"/>
        </a:gradFill>
        <a:effectLst/>
      </p:bgPr>
    </p:bg>
    <p:spTree>
      <p:nvGrpSpPr>
        <p:cNvPr id="1" name="Shape 388"/>
        <p:cNvGrpSpPr/>
        <p:nvPr/>
      </p:nvGrpSpPr>
      <p:grpSpPr>
        <a:xfrm>
          <a:off x="0" y="0"/>
          <a:ext cx="0" cy="0"/>
          <a:chOff x="0" y="0"/>
          <a:chExt cx="0" cy="0"/>
        </a:xfrm>
      </p:grpSpPr>
      <p:pic>
        <p:nvPicPr>
          <p:cNvPr id="389" name="Google Shape;389;p36"/>
          <p:cNvPicPr preferRelativeResize="0"/>
          <p:nvPr/>
        </p:nvPicPr>
        <p:blipFill rotWithShape="1">
          <a:blip r:embed="rId3">
            <a:alphaModFix amt="78000"/>
          </a:blip>
          <a:srcRect l="35753" r="8780"/>
          <a:stretch/>
        </p:blipFill>
        <p:spPr>
          <a:xfrm>
            <a:off x="4843004" y="807000"/>
            <a:ext cx="3411600" cy="3460500"/>
          </a:xfrm>
          <a:prstGeom prst="ellipse">
            <a:avLst/>
          </a:prstGeom>
          <a:noFill/>
          <a:ln w="9525" cap="flat" cmpd="sng">
            <a:solidFill>
              <a:schemeClr val="dk1"/>
            </a:solidFill>
            <a:prstDash val="solid"/>
            <a:round/>
            <a:headEnd type="none" w="sm" len="sm"/>
            <a:tailEnd type="none" w="sm" len="sm"/>
          </a:ln>
        </p:spPr>
      </p:pic>
      <p:sp>
        <p:nvSpPr>
          <p:cNvPr id="390" name="Google Shape;390;p36"/>
          <p:cNvSpPr/>
          <p:nvPr/>
        </p:nvSpPr>
        <p:spPr>
          <a:xfrm>
            <a:off x="720000" y="2839975"/>
            <a:ext cx="2619300" cy="49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txBox="1">
            <a:spLocks noGrp="1"/>
          </p:cNvSpPr>
          <p:nvPr>
            <p:ph type="ctrTitle"/>
          </p:nvPr>
        </p:nvSpPr>
        <p:spPr>
          <a:xfrm>
            <a:off x="750769" y="1238241"/>
            <a:ext cx="4098127" cy="2099615"/>
          </a:xfrm>
          <a:prstGeom prst="rect">
            <a:avLst/>
          </a:prstGeom>
        </p:spPr>
        <p:txBody>
          <a:bodyPr spcFirstLastPara="1" wrap="square" lIns="91425" tIns="91425" rIns="91425" bIns="91425" anchor="ctr" anchorCtr="0">
            <a:noAutofit/>
          </a:bodyPr>
          <a:lstStyle/>
          <a:p>
            <a:r>
              <a:rPr lang="en-US" sz="2400">
                <a:solidFill>
                  <a:srgbClr val="0D0D0D"/>
                </a:solidFill>
              </a:rPr>
              <a:t>Link Weight Prediction in Bitcoin OTC Trust Networks </a:t>
            </a:r>
            <a:endParaRPr lang="en-US" altLang="zh-CN" sz="2400">
              <a:solidFill>
                <a:srgbClr val="0D0D0D"/>
              </a:solidFill>
            </a:endParaRPr>
          </a:p>
        </p:txBody>
      </p:sp>
      <p:sp>
        <p:nvSpPr>
          <p:cNvPr id="392" name="Google Shape;392;p36"/>
          <p:cNvSpPr txBox="1">
            <a:spLocks noGrp="1"/>
          </p:cNvSpPr>
          <p:nvPr>
            <p:ph type="subTitle" idx="1"/>
          </p:nvPr>
        </p:nvSpPr>
        <p:spPr>
          <a:xfrm>
            <a:off x="750250" y="3484263"/>
            <a:ext cx="4248950" cy="1396600"/>
          </a:xfrm>
          <a:prstGeom prst="rect">
            <a:avLst/>
          </a:prstGeom>
        </p:spPr>
        <p:txBody>
          <a:bodyPr spcFirstLastPara="1" wrap="square" lIns="91425" tIns="91425" rIns="91425" bIns="91425" anchor="t" anchorCtr="0">
            <a:noAutofit/>
          </a:bodyPr>
          <a:lstStyle/>
          <a:p>
            <a:pPr marL="0" indent="0"/>
            <a:r>
              <a:rPr lang="en"/>
              <a:t>By: </a:t>
            </a:r>
            <a:r>
              <a:rPr lang="en-IN"/>
              <a:t> </a:t>
            </a:r>
            <a:r>
              <a:rPr lang="en-IN" err="1"/>
              <a:t>Changrong</a:t>
            </a:r>
            <a:r>
              <a:rPr lang="en-IN"/>
              <a:t> Li</a:t>
            </a:r>
            <a:endParaRPr lang="zh-CN" altLang="en-US"/>
          </a:p>
          <a:p>
            <a:pPr marL="0" indent="0"/>
            <a:r>
              <a:rPr lang="en-IN"/>
              <a:t>        Zhiqiang Yu</a:t>
            </a:r>
          </a:p>
          <a:p>
            <a:pPr marL="0" indent="0"/>
            <a:r>
              <a:rPr lang="en-IN"/>
              <a:t>        Ziyun Pan</a:t>
            </a:r>
          </a:p>
          <a:p>
            <a:pPr marL="0" indent="0"/>
            <a:r>
              <a:rPr lang="en-IN"/>
              <a:t>        Manushree Tyagi</a:t>
            </a:r>
            <a:endParaRPr lang="en-IN" altLang="zh-CN"/>
          </a:p>
          <a:p>
            <a:pPr marL="0" indent="0"/>
            <a:endParaRPr lang="en-IN"/>
          </a:p>
          <a:p>
            <a:pPr marL="0" indent="0"/>
            <a:endParaRPr lang="zh-CN" altLang="en-US">
              <a:latin typeface="Arial"/>
            </a:endParaRPr>
          </a:p>
        </p:txBody>
      </p:sp>
      <p:grpSp>
        <p:nvGrpSpPr>
          <p:cNvPr id="393" name="Google Shape;393;p36"/>
          <p:cNvGrpSpPr/>
          <p:nvPr/>
        </p:nvGrpSpPr>
        <p:grpSpPr>
          <a:xfrm>
            <a:off x="4507171" y="4082709"/>
            <a:ext cx="492036" cy="492056"/>
            <a:chOff x="238125" y="1209825"/>
            <a:chExt cx="621650" cy="621675"/>
          </a:xfrm>
        </p:grpSpPr>
        <p:sp>
          <p:nvSpPr>
            <p:cNvPr id="394" name="Google Shape;394;p3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36"/>
          <p:cNvGrpSpPr/>
          <p:nvPr/>
        </p:nvGrpSpPr>
        <p:grpSpPr>
          <a:xfrm>
            <a:off x="3531474" y="698970"/>
            <a:ext cx="492036" cy="492056"/>
            <a:chOff x="238125" y="1209825"/>
            <a:chExt cx="621650" cy="621675"/>
          </a:xfrm>
        </p:grpSpPr>
        <p:sp>
          <p:nvSpPr>
            <p:cNvPr id="403" name="Google Shape;403;p3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36"/>
          <p:cNvSpPr/>
          <p:nvPr/>
        </p:nvSpPr>
        <p:spPr>
          <a:xfrm>
            <a:off x="6765200" y="3293525"/>
            <a:ext cx="3460500" cy="3460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6"/>
          <p:cNvSpPr/>
          <p:nvPr/>
        </p:nvSpPr>
        <p:spPr>
          <a:xfrm>
            <a:off x="6943975" y="1040250"/>
            <a:ext cx="1726500" cy="492000"/>
          </a:xfrm>
          <a:prstGeom prst="roundRect">
            <a:avLst>
              <a:gd name="adj" fmla="val 5000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omputer screen shot of text&#10;&#10;Description automatically generated">
            <a:extLst>
              <a:ext uri="{FF2B5EF4-FFF2-40B4-BE49-F238E27FC236}">
                <a16:creationId xmlns:a16="http://schemas.microsoft.com/office/drawing/2014/main" id="{FC0F1DAC-FAE9-3BCF-01E5-DC1D2D07E134}"/>
              </a:ext>
            </a:extLst>
          </p:cNvPr>
          <p:cNvPicPr>
            <a:picLocks noChangeAspect="1"/>
          </p:cNvPicPr>
          <p:nvPr/>
        </p:nvPicPr>
        <p:blipFill>
          <a:blip r:embed="rId2"/>
          <a:stretch>
            <a:fillRect/>
          </a:stretch>
        </p:blipFill>
        <p:spPr>
          <a:xfrm>
            <a:off x="202223" y="125664"/>
            <a:ext cx="6145823" cy="2459632"/>
          </a:xfrm>
          <a:prstGeom prst="rect">
            <a:avLst/>
          </a:prstGeom>
        </p:spPr>
      </p:pic>
      <p:pic>
        <p:nvPicPr>
          <p:cNvPr id="5" name="Picture 4" descr="A computer screen shot of text&#10;&#10;Description automatically generated">
            <a:extLst>
              <a:ext uri="{FF2B5EF4-FFF2-40B4-BE49-F238E27FC236}">
                <a16:creationId xmlns:a16="http://schemas.microsoft.com/office/drawing/2014/main" id="{3702AA16-B19D-13C3-753E-EB72380D893C}"/>
              </a:ext>
            </a:extLst>
          </p:cNvPr>
          <p:cNvPicPr>
            <a:picLocks noChangeAspect="1"/>
          </p:cNvPicPr>
          <p:nvPr/>
        </p:nvPicPr>
        <p:blipFill>
          <a:blip r:embed="rId3"/>
          <a:stretch>
            <a:fillRect/>
          </a:stretch>
        </p:blipFill>
        <p:spPr>
          <a:xfrm>
            <a:off x="202223" y="2574816"/>
            <a:ext cx="6145823" cy="2570011"/>
          </a:xfrm>
          <a:prstGeom prst="rect">
            <a:avLst/>
          </a:prstGeom>
        </p:spPr>
      </p:pic>
    </p:spTree>
    <p:extLst>
      <p:ext uri="{BB962C8B-B14F-4D97-AF65-F5344CB8AC3E}">
        <p14:creationId xmlns:p14="http://schemas.microsoft.com/office/powerpoint/2010/main" val="1427327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8"/>
          <p:cNvSpPr/>
          <p:nvPr/>
        </p:nvSpPr>
        <p:spPr>
          <a:xfrm>
            <a:off x="5247450" y="2441572"/>
            <a:ext cx="3019411" cy="386106"/>
          </a:xfrm>
          <a:prstGeom prst="rect">
            <a:avLst/>
          </a:prstGeom>
        </p:spPr>
        <p:txBody>
          <a:bodyPr>
            <a:prstTxWarp prst="textPlain">
              <a:avLst/>
            </a:prstTxWarp>
          </a:bodyPr>
          <a:lstStyle/>
          <a:p>
            <a:pPr lvl="0" algn="ctr"/>
            <a:endParaRPr b="0" i="0">
              <a:ln w="9525" cap="flat" cmpd="sng">
                <a:solidFill>
                  <a:schemeClr val="dk1"/>
                </a:solidFill>
                <a:prstDash val="solid"/>
                <a:round/>
                <a:headEnd type="none" w="sm" len="sm"/>
                <a:tailEnd type="none" w="sm" len="sm"/>
              </a:ln>
              <a:noFill/>
              <a:latin typeface="Montserrat;800"/>
            </a:endParaRPr>
          </a:p>
        </p:txBody>
      </p:sp>
      <p:sp>
        <p:nvSpPr>
          <p:cNvPr id="424" name="Google Shape;424;p38"/>
          <p:cNvSpPr/>
          <p:nvPr/>
        </p:nvSpPr>
        <p:spPr>
          <a:xfrm>
            <a:off x="608987" y="4222286"/>
            <a:ext cx="2619300" cy="57947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578;p44">
            <a:extLst>
              <a:ext uri="{FF2B5EF4-FFF2-40B4-BE49-F238E27FC236}">
                <a16:creationId xmlns:a16="http://schemas.microsoft.com/office/drawing/2014/main" id="{A32C617F-108F-7909-7AB1-CD4B32C3C150}"/>
              </a:ext>
            </a:extLst>
          </p:cNvPr>
          <p:cNvSpPr txBox="1">
            <a:spLocks/>
          </p:cNvSpPr>
          <p:nvPr/>
        </p:nvSpPr>
        <p:spPr>
          <a:xfrm>
            <a:off x="720000" y="44502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9pPr>
          </a:lstStyle>
          <a:p>
            <a:pPr algn="ctr"/>
            <a:r>
              <a:rPr lang="en-IN" b="1">
                <a:solidFill>
                  <a:srgbClr val="03121B"/>
                </a:solidFill>
                <a:latin typeface="Arial"/>
                <a:cs typeface="Arial"/>
              </a:rPr>
              <a:t>Alternating Least Squares: Result</a:t>
            </a:r>
          </a:p>
        </p:txBody>
      </p:sp>
      <p:sp>
        <p:nvSpPr>
          <p:cNvPr id="4" name="文本框 3">
            <a:extLst>
              <a:ext uri="{FF2B5EF4-FFF2-40B4-BE49-F238E27FC236}">
                <a16:creationId xmlns:a16="http://schemas.microsoft.com/office/drawing/2014/main" id="{446AFFBB-5ADF-9D52-CD87-CC6EBE7C75C8}"/>
              </a:ext>
            </a:extLst>
          </p:cNvPr>
          <p:cNvSpPr txBox="1"/>
          <p:nvPr/>
        </p:nvSpPr>
        <p:spPr>
          <a:xfrm>
            <a:off x="457200" y="1279070"/>
            <a:ext cx="4114799"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sz="1800" i="1"/>
              <a:t>Sign</a:t>
            </a:r>
            <a:r>
              <a:rPr lang="zh-CN" altLang="en-US" sz="1800"/>
              <a:t> Prediction</a:t>
            </a:r>
          </a:p>
          <a:p>
            <a:r>
              <a:rPr lang="zh-CN" sz="1800"/>
              <a:t>Best Accuracy: 0.943</a:t>
            </a:r>
            <a:endParaRPr lang="zh-CN" altLang="en-US" sz="1800"/>
          </a:p>
          <a:p>
            <a:r>
              <a:rPr lang="zh-CN" sz="1800"/>
              <a:t>Best</a:t>
            </a:r>
            <a:r>
              <a:rPr lang="zh-CN" altLang="en-US" sz="1800"/>
              <a:t> </a:t>
            </a:r>
            <a:r>
              <a:rPr lang="zh-CN" sz="1800"/>
              <a:t>Recall: 0.73</a:t>
            </a:r>
            <a:r>
              <a:rPr lang="en-US" altLang="zh-CN" sz="1800"/>
              <a:t>1</a:t>
            </a:r>
          </a:p>
          <a:p>
            <a:endParaRPr lang="zh-CN" altLang="en-US" sz="1800"/>
          </a:p>
          <a:p>
            <a:r>
              <a:rPr lang="en-US" altLang="zh-CN" sz="1800" i="1"/>
              <a:t>Uns</a:t>
            </a:r>
            <a:r>
              <a:rPr lang="zh-CN" sz="1800" i="1"/>
              <a:t>igned</a:t>
            </a:r>
            <a:r>
              <a:rPr lang="zh-CN" sz="1800"/>
              <a:t> Weight Prediction</a:t>
            </a:r>
            <a:endParaRPr lang="zh-CN" sz="1800">
              <a:solidFill>
                <a:srgbClr val="03121B"/>
              </a:solidFill>
            </a:endParaRPr>
          </a:p>
          <a:p>
            <a:r>
              <a:rPr lang="zh-CN" sz="1800"/>
              <a:t>Mean Squared Error:</a:t>
            </a:r>
            <a:r>
              <a:rPr lang="zh-CN" altLang="en-US" sz="1800"/>
              <a:t> </a:t>
            </a:r>
            <a:r>
              <a:rPr lang="en-US" altLang="zh-CN" sz="1800"/>
              <a:t>0.063</a:t>
            </a:r>
            <a:endParaRPr lang="zh-CN" altLang="en-US"/>
          </a:p>
          <a:p>
            <a:endParaRPr lang="en-US" altLang="zh-CN" sz="1800"/>
          </a:p>
          <a:p>
            <a:r>
              <a:rPr lang="en-US" altLang="en-US" sz="1800" b="1"/>
              <a:t>Total</a:t>
            </a:r>
            <a:r>
              <a:rPr lang="zh-CN" altLang="en-US" sz="1800" b="1"/>
              <a:t> </a:t>
            </a:r>
            <a:r>
              <a:rPr lang="en-US" altLang="en-US" sz="1800" b="1"/>
              <a:t>Signed</a:t>
            </a:r>
            <a:r>
              <a:rPr lang="zh-CN" altLang="en-US" sz="1800" b="1"/>
              <a:t> </a:t>
            </a:r>
            <a:r>
              <a:rPr lang="en-US" altLang="en-US" sz="1800" b="1"/>
              <a:t>Weight</a:t>
            </a:r>
            <a:r>
              <a:rPr lang="zh-CN" altLang="en-US" sz="1800" b="1"/>
              <a:t> </a:t>
            </a:r>
            <a:r>
              <a:rPr lang="en-US" altLang="en-US" sz="1800" b="1"/>
              <a:t>Prediction</a:t>
            </a:r>
            <a:endParaRPr lang="zh-CN" altLang="en-US" sz="1800" b="1"/>
          </a:p>
          <a:p>
            <a:r>
              <a:rPr lang="en-US" altLang="zh-CN" sz="1800" b="1"/>
              <a:t>Total Mean</a:t>
            </a:r>
            <a:r>
              <a:rPr lang="zh-CN" altLang="en-US" sz="1800" b="1"/>
              <a:t> </a:t>
            </a:r>
            <a:r>
              <a:rPr lang="en-US" altLang="zh-CN" sz="1800" b="1"/>
              <a:t>Squared</a:t>
            </a:r>
            <a:r>
              <a:rPr lang="zh-CN" altLang="en-US" sz="1800" b="1"/>
              <a:t> </a:t>
            </a:r>
            <a:r>
              <a:rPr lang="en-US" altLang="zh-CN" sz="1800" b="1"/>
              <a:t>Error:</a:t>
            </a:r>
            <a:r>
              <a:rPr lang="zh-CN" sz="1800" b="1"/>
              <a:t> 0.12</a:t>
            </a:r>
            <a:r>
              <a:rPr lang="en-US" altLang="zh-CN" sz="1800" b="1"/>
              <a:t>5</a:t>
            </a:r>
            <a:endParaRPr lang="zh-CN" sz="1800" b="1"/>
          </a:p>
        </p:txBody>
      </p:sp>
      <p:pic>
        <p:nvPicPr>
          <p:cNvPr id="6" name="图片 5" descr="图表&#10;&#10;已自动生成说明">
            <a:extLst>
              <a:ext uri="{FF2B5EF4-FFF2-40B4-BE49-F238E27FC236}">
                <a16:creationId xmlns:a16="http://schemas.microsoft.com/office/drawing/2014/main" id="{3A39A07C-BBF7-3063-DF6B-6090DE27DDDC}"/>
              </a:ext>
            </a:extLst>
          </p:cNvPr>
          <p:cNvPicPr>
            <a:picLocks noChangeAspect="1"/>
          </p:cNvPicPr>
          <p:nvPr/>
        </p:nvPicPr>
        <p:blipFill>
          <a:blip r:embed="rId3"/>
          <a:stretch>
            <a:fillRect/>
          </a:stretch>
        </p:blipFill>
        <p:spPr>
          <a:xfrm>
            <a:off x="4570002" y="1286797"/>
            <a:ext cx="4124325" cy="3086100"/>
          </a:xfrm>
          <a:prstGeom prst="rect">
            <a:avLst/>
          </a:prstGeom>
        </p:spPr>
      </p:pic>
    </p:spTree>
    <p:extLst>
      <p:ext uri="{BB962C8B-B14F-4D97-AF65-F5344CB8AC3E}">
        <p14:creationId xmlns:p14="http://schemas.microsoft.com/office/powerpoint/2010/main" val="36316222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8"/>
          <p:cNvSpPr/>
          <p:nvPr/>
        </p:nvSpPr>
        <p:spPr>
          <a:xfrm>
            <a:off x="5247450" y="2441572"/>
            <a:ext cx="3019411" cy="386106"/>
          </a:xfrm>
          <a:prstGeom prst="rect">
            <a:avLst/>
          </a:prstGeom>
        </p:spPr>
        <p:txBody>
          <a:bodyPr>
            <a:prstTxWarp prst="textPlain">
              <a:avLst/>
            </a:prstTxWarp>
          </a:bodyPr>
          <a:lstStyle/>
          <a:p>
            <a:pPr lvl="0" algn="ctr"/>
            <a:endParaRPr b="0" i="0">
              <a:ln w="9525" cap="flat" cmpd="sng">
                <a:solidFill>
                  <a:schemeClr val="dk1"/>
                </a:solidFill>
                <a:prstDash val="solid"/>
                <a:round/>
                <a:headEnd type="none" w="sm" len="sm"/>
                <a:tailEnd type="none" w="sm" len="sm"/>
              </a:ln>
              <a:noFill/>
              <a:latin typeface="Montserrat;800"/>
            </a:endParaRPr>
          </a:p>
        </p:txBody>
      </p:sp>
      <p:sp>
        <p:nvSpPr>
          <p:cNvPr id="424" name="Google Shape;424;p38"/>
          <p:cNvSpPr/>
          <p:nvPr/>
        </p:nvSpPr>
        <p:spPr>
          <a:xfrm>
            <a:off x="608987" y="4222286"/>
            <a:ext cx="2619300" cy="57947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578;p44">
            <a:extLst>
              <a:ext uri="{FF2B5EF4-FFF2-40B4-BE49-F238E27FC236}">
                <a16:creationId xmlns:a16="http://schemas.microsoft.com/office/drawing/2014/main" id="{A32C617F-108F-7909-7AB1-CD4B32C3C150}"/>
              </a:ext>
            </a:extLst>
          </p:cNvPr>
          <p:cNvSpPr txBox="1">
            <a:spLocks/>
          </p:cNvSpPr>
          <p:nvPr/>
        </p:nvSpPr>
        <p:spPr>
          <a:xfrm>
            <a:off x="720000" y="44502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9pPr>
          </a:lstStyle>
          <a:p>
            <a:pPr algn="ctr"/>
            <a:r>
              <a:rPr lang="en-IN" b="1">
                <a:latin typeface="Arial"/>
                <a:cs typeface="Arial"/>
              </a:rPr>
              <a:t>Alternating Least Squares: Result</a:t>
            </a:r>
            <a:endParaRPr lang="en-IN">
              <a:solidFill>
                <a:srgbClr val="000000"/>
              </a:solidFill>
              <a:latin typeface="Arial"/>
              <a:cs typeface="Arial"/>
            </a:endParaRPr>
          </a:p>
          <a:p>
            <a:pPr algn="ctr"/>
            <a:endParaRPr lang="en-IN" b="1">
              <a:latin typeface="Arial"/>
              <a:cs typeface="Arial"/>
            </a:endParaRPr>
          </a:p>
        </p:txBody>
      </p:sp>
      <p:pic>
        <p:nvPicPr>
          <p:cNvPr id="2" name="图片 1" descr="图表, 散点图&#10;&#10;已自动生成说明">
            <a:extLst>
              <a:ext uri="{FF2B5EF4-FFF2-40B4-BE49-F238E27FC236}">
                <a16:creationId xmlns:a16="http://schemas.microsoft.com/office/drawing/2014/main" id="{91BE9866-0C6F-5E0E-7BA6-F12A87F81F3F}"/>
              </a:ext>
            </a:extLst>
          </p:cNvPr>
          <p:cNvPicPr>
            <a:picLocks noChangeAspect="1"/>
          </p:cNvPicPr>
          <p:nvPr/>
        </p:nvPicPr>
        <p:blipFill>
          <a:blip r:embed="rId3"/>
          <a:stretch>
            <a:fillRect/>
          </a:stretch>
        </p:blipFill>
        <p:spPr>
          <a:xfrm>
            <a:off x="4570156" y="1282188"/>
            <a:ext cx="4114800" cy="3086100"/>
          </a:xfrm>
          <a:prstGeom prst="rect">
            <a:avLst/>
          </a:prstGeom>
        </p:spPr>
      </p:pic>
      <p:pic>
        <p:nvPicPr>
          <p:cNvPr id="5" name="图片 4" descr="图表&#10;&#10;已自动生成说明">
            <a:extLst>
              <a:ext uri="{FF2B5EF4-FFF2-40B4-BE49-F238E27FC236}">
                <a16:creationId xmlns:a16="http://schemas.microsoft.com/office/drawing/2014/main" id="{FD309DD3-FD40-88B0-826D-8D6435A7ED08}"/>
              </a:ext>
            </a:extLst>
          </p:cNvPr>
          <p:cNvPicPr>
            <a:picLocks noChangeAspect="1"/>
          </p:cNvPicPr>
          <p:nvPr/>
        </p:nvPicPr>
        <p:blipFill>
          <a:blip r:embed="rId4"/>
          <a:stretch>
            <a:fillRect/>
          </a:stretch>
        </p:blipFill>
        <p:spPr>
          <a:xfrm>
            <a:off x="459044" y="1272816"/>
            <a:ext cx="4114800" cy="3095625"/>
          </a:xfrm>
          <a:prstGeom prst="rect">
            <a:avLst/>
          </a:prstGeom>
        </p:spPr>
      </p:pic>
      <p:grpSp>
        <p:nvGrpSpPr>
          <p:cNvPr id="9" name="组合 8">
            <a:extLst>
              <a:ext uri="{FF2B5EF4-FFF2-40B4-BE49-F238E27FC236}">
                <a16:creationId xmlns:a16="http://schemas.microsoft.com/office/drawing/2014/main" id="{F58ED679-0031-9578-09F1-E144AD0C1B22}"/>
              </a:ext>
            </a:extLst>
          </p:cNvPr>
          <p:cNvGrpSpPr/>
          <p:nvPr/>
        </p:nvGrpSpPr>
        <p:grpSpPr>
          <a:xfrm>
            <a:off x="7557823" y="447003"/>
            <a:ext cx="1414750" cy="1131739"/>
            <a:chOff x="7590085" y="138209"/>
            <a:chExt cx="1414750" cy="1131739"/>
          </a:xfrm>
        </p:grpSpPr>
        <p:sp>
          <p:nvSpPr>
            <p:cNvPr id="7" name="Subtitle 2">
              <a:extLst>
                <a:ext uri="{FF2B5EF4-FFF2-40B4-BE49-F238E27FC236}">
                  <a16:creationId xmlns:a16="http://schemas.microsoft.com/office/drawing/2014/main" id="{12F8E24E-D721-D1E3-E039-87824C97EDE2}"/>
                </a:ext>
              </a:extLst>
            </p:cNvPr>
            <p:cNvSpPr txBox="1">
              <a:spLocks/>
            </p:cNvSpPr>
            <p:nvPr/>
          </p:nvSpPr>
          <p:spPr>
            <a:xfrm>
              <a:off x="7590085" y="138209"/>
              <a:ext cx="1414750" cy="982594"/>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altLang="zh-CN">
                  <a:solidFill>
                    <a:srgbClr val="FF0000"/>
                  </a:solidFill>
                </a:rPr>
                <a:t>y=x</a:t>
              </a:r>
            </a:p>
            <a:p>
              <a:pPr algn="ctr"/>
              <a:r>
                <a:rPr lang="en-IN" altLang="zh-CN">
                  <a:solidFill>
                    <a:srgbClr val="FF0000"/>
                  </a:solidFill>
                </a:rPr>
                <a:t>(Predicted</a:t>
              </a:r>
            </a:p>
            <a:p>
              <a:pPr algn="ctr"/>
              <a:r>
                <a:rPr lang="en-IN" altLang="zh-CN">
                  <a:solidFill>
                    <a:srgbClr val="FF0000"/>
                  </a:solidFill>
                </a:rPr>
                <a:t>=Groundtruth)</a:t>
              </a:r>
              <a:endParaRPr lang="en-IN"/>
            </a:p>
          </p:txBody>
        </p:sp>
        <p:cxnSp>
          <p:nvCxnSpPr>
            <p:cNvPr id="8" name="直接箭头连接符 7">
              <a:extLst>
                <a:ext uri="{FF2B5EF4-FFF2-40B4-BE49-F238E27FC236}">
                  <a16:creationId xmlns:a16="http://schemas.microsoft.com/office/drawing/2014/main" id="{4DB647A4-DA47-780A-8FFE-4C20038F28B3}"/>
                </a:ext>
              </a:extLst>
            </p:cNvPr>
            <p:cNvCxnSpPr/>
            <p:nvPr/>
          </p:nvCxnSpPr>
          <p:spPr>
            <a:xfrm flipH="1">
              <a:off x="8330203" y="914145"/>
              <a:ext cx="205557" cy="355803"/>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 name="直接箭头连接符 9">
            <a:extLst>
              <a:ext uri="{FF2B5EF4-FFF2-40B4-BE49-F238E27FC236}">
                <a16:creationId xmlns:a16="http://schemas.microsoft.com/office/drawing/2014/main" id="{7B39CBEC-9249-98BE-3745-2D568E22B8CB}"/>
              </a:ext>
            </a:extLst>
          </p:cNvPr>
          <p:cNvCxnSpPr/>
          <p:nvPr/>
        </p:nvCxnSpPr>
        <p:spPr>
          <a:xfrm flipH="1">
            <a:off x="5065149" y="1677629"/>
            <a:ext cx="3193948" cy="2350523"/>
          </a:xfrm>
          <a:prstGeom prst="straightConnector1">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6402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8"/>
          <p:cNvSpPr/>
          <p:nvPr/>
        </p:nvSpPr>
        <p:spPr>
          <a:xfrm>
            <a:off x="5247450" y="2441572"/>
            <a:ext cx="3019411" cy="386106"/>
          </a:xfrm>
          <a:prstGeom prst="rect">
            <a:avLst/>
          </a:prstGeom>
        </p:spPr>
        <p:txBody>
          <a:bodyPr>
            <a:prstTxWarp prst="textPlain">
              <a:avLst/>
            </a:prstTxWarp>
          </a:bodyPr>
          <a:lstStyle/>
          <a:p>
            <a:pPr lvl="0" algn="ctr"/>
            <a:endParaRPr b="0" i="0">
              <a:ln w="9525" cap="flat" cmpd="sng">
                <a:solidFill>
                  <a:schemeClr val="dk1"/>
                </a:solidFill>
                <a:prstDash val="solid"/>
                <a:round/>
                <a:headEnd type="none" w="sm" len="sm"/>
                <a:tailEnd type="none" w="sm" len="sm"/>
              </a:ln>
              <a:noFill/>
              <a:latin typeface="Montserrat;800"/>
            </a:endParaRPr>
          </a:p>
        </p:txBody>
      </p:sp>
      <p:sp>
        <p:nvSpPr>
          <p:cNvPr id="424" name="Google Shape;424;p38"/>
          <p:cNvSpPr/>
          <p:nvPr/>
        </p:nvSpPr>
        <p:spPr>
          <a:xfrm>
            <a:off x="608987" y="4222286"/>
            <a:ext cx="2619300" cy="57947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8"/>
          <p:cNvSpPr txBox="1">
            <a:spLocks noGrp="1"/>
          </p:cNvSpPr>
          <p:nvPr>
            <p:ph type="title"/>
          </p:nvPr>
        </p:nvSpPr>
        <p:spPr>
          <a:xfrm>
            <a:off x="106165" y="-3498"/>
            <a:ext cx="7112361" cy="572700"/>
          </a:xfrm>
          <a:prstGeom prst="rect">
            <a:avLst/>
          </a:prstGeom>
        </p:spPr>
        <p:txBody>
          <a:bodyPr spcFirstLastPara="1" wrap="square" lIns="91425" tIns="91425" rIns="91425" bIns="91425" anchor="t" anchorCtr="0">
            <a:noAutofit/>
          </a:bodyPr>
          <a:lstStyle/>
          <a:p>
            <a:r>
              <a:rPr lang="en-IN" b="1">
                <a:latin typeface="+mn-lt"/>
              </a:rPr>
              <a:t>Deep Learning</a:t>
            </a:r>
            <a:endParaRPr lang="zh-CN" altLang="en-US"/>
          </a:p>
        </p:txBody>
      </p:sp>
      <p:pic>
        <p:nvPicPr>
          <p:cNvPr id="2" name="图片 1" descr="图示&#10;&#10;已自动生成说明">
            <a:extLst>
              <a:ext uri="{FF2B5EF4-FFF2-40B4-BE49-F238E27FC236}">
                <a16:creationId xmlns:a16="http://schemas.microsoft.com/office/drawing/2014/main" id="{168D93C1-03C6-4604-01B1-22B7FB1424AD}"/>
              </a:ext>
            </a:extLst>
          </p:cNvPr>
          <p:cNvPicPr>
            <a:picLocks noChangeAspect="1"/>
          </p:cNvPicPr>
          <p:nvPr/>
        </p:nvPicPr>
        <p:blipFill>
          <a:blip r:embed="rId3"/>
          <a:stretch>
            <a:fillRect/>
          </a:stretch>
        </p:blipFill>
        <p:spPr>
          <a:xfrm>
            <a:off x="3037808" y="501161"/>
            <a:ext cx="6018203" cy="4009293"/>
          </a:xfrm>
          <a:prstGeom prst="rect">
            <a:avLst/>
          </a:prstGeom>
        </p:spPr>
      </p:pic>
      <p:sp>
        <p:nvSpPr>
          <p:cNvPr id="5" name="文本框 4">
            <a:extLst>
              <a:ext uri="{FF2B5EF4-FFF2-40B4-BE49-F238E27FC236}">
                <a16:creationId xmlns:a16="http://schemas.microsoft.com/office/drawing/2014/main" id="{30BB5BB1-0E72-59A6-BACC-3007166FA5E6}"/>
              </a:ext>
            </a:extLst>
          </p:cNvPr>
          <p:cNvSpPr txBox="1"/>
          <p:nvPr/>
        </p:nvSpPr>
        <p:spPr>
          <a:xfrm>
            <a:off x="228599" y="729762"/>
            <a:ext cx="2809142" cy="418576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endParaRPr lang="en-US" b="1"/>
          </a:p>
          <a:p>
            <a:pPr>
              <a:lnSpc>
                <a:spcPct val="150000"/>
              </a:lnSpc>
            </a:pPr>
            <a:r>
              <a:rPr lang="en-US" b="1"/>
              <a:t>Core idea</a:t>
            </a:r>
            <a:r>
              <a:rPr lang="en-US" altLang="zh-CN"/>
              <a:t>: </a:t>
            </a:r>
            <a:endParaRPr lang="zh-CN" altLang="en-US"/>
          </a:p>
          <a:p>
            <a:pPr marL="285750" indent="-285750">
              <a:buChar char="•"/>
            </a:pPr>
            <a:r>
              <a:rPr lang="en-US" b="1"/>
              <a:t>represent entities as vectors</a:t>
            </a:r>
            <a:r>
              <a:rPr lang="en-US"/>
              <a:t>, similar to image, audio and word</a:t>
            </a:r>
          </a:p>
          <a:p>
            <a:endParaRPr lang="en-US"/>
          </a:p>
          <a:p>
            <a:pPr marL="285750" indent="-285750">
              <a:buChar char="•"/>
            </a:pPr>
            <a:r>
              <a:rPr lang="en-US" altLang="zh-CN"/>
              <a:t>learn a node-to-vector </a:t>
            </a:r>
            <a:r>
              <a:rPr lang="zh-CN"/>
              <a:t>mapping supervised by the link weight </a:t>
            </a:r>
            <a:endParaRPr lang="zh-CN" altLang="en-US"/>
          </a:p>
          <a:p>
            <a:pPr algn="l"/>
            <a:endParaRPr lang="zh-CN"/>
          </a:p>
          <a:p>
            <a:endParaRPr lang="zh-CN" altLang="en-US"/>
          </a:p>
          <a:p>
            <a:pPr>
              <a:lnSpc>
                <a:spcPct val="150000"/>
              </a:lnSpc>
            </a:pPr>
            <a:r>
              <a:rPr lang="en-US" altLang="zh-CN" b="1"/>
              <a:t>Goal</a:t>
            </a:r>
            <a:r>
              <a:rPr lang="en-US" altLang="zh-CN"/>
              <a:t>: </a:t>
            </a:r>
            <a:endParaRPr lang="en-US"/>
          </a:p>
          <a:p>
            <a:pPr marL="285750" indent="-285750">
              <a:lnSpc>
                <a:spcPct val="150000"/>
              </a:lnSpc>
              <a:buChar char="•"/>
            </a:pPr>
            <a:r>
              <a:rPr lang="en-US" altLang="zh-CN"/>
              <a:t>Update network weight</a:t>
            </a:r>
            <a:endParaRPr lang="en-US"/>
          </a:p>
          <a:p>
            <a:pPr marL="285750" indent="-285750">
              <a:lnSpc>
                <a:spcPct val="150000"/>
              </a:lnSpc>
              <a:buChar char="•"/>
            </a:pPr>
            <a:r>
              <a:rPr lang="en-US" altLang="zh-CN"/>
              <a:t>Get Node dictionary {node ID: vector}</a:t>
            </a:r>
            <a:endParaRPr lang="en-US"/>
          </a:p>
          <a:p>
            <a:endParaRPr lang="zh-CN" altLang="en-US"/>
          </a:p>
        </p:txBody>
      </p:sp>
    </p:spTree>
    <p:extLst>
      <p:ext uri="{BB962C8B-B14F-4D97-AF65-F5344CB8AC3E}">
        <p14:creationId xmlns:p14="http://schemas.microsoft.com/office/powerpoint/2010/main" val="25190061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8"/>
          <p:cNvSpPr/>
          <p:nvPr/>
        </p:nvSpPr>
        <p:spPr>
          <a:xfrm>
            <a:off x="5247450" y="2441572"/>
            <a:ext cx="3019411" cy="386106"/>
          </a:xfrm>
          <a:prstGeom prst="rect">
            <a:avLst/>
          </a:prstGeom>
        </p:spPr>
        <p:txBody>
          <a:bodyPr>
            <a:prstTxWarp prst="textPlain">
              <a:avLst/>
            </a:prstTxWarp>
          </a:bodyPr>
          <a:lstStyle/>
          <a:p>
            <a:pPr lvl="0" algn="ctr"/>
            <a:endParaRPr b="0" i="0">
              <a:ln w="9525" cap="flat" cmpd="sng">
                <a:solidFill>
                  <a:schemeClr val="dk1"/>
                </a:solidFill>
                <a:prstDash val="solid"/>
                <a:round/>
                <a:headEnd type="none" w="sm" len="sm"/>
                <a:tailEnd type="none" w="sm" len="sm"/>
              </a:ln>
              <a:noFill/>
              <a:latin typeface="Montserrat;800"/>
            </a:endParaRPr>
          </a:p>
        </p:txBody>
      </p:sp>
      <p:sp>
        <p:nvSpPr>
          <p:cNvPr id="424" name="Google Shape;424;p38"/>
          <p:cNvSpPr/>
          <p:nvPr/>
        </p:nvSpPr>
        <p:spPr>
          <a:xfrm>
            <a:off x="608987" y="4222286"/>
            <a:ext cx="2619300" cy="57947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8"/>
          <p:cNvSpPr txBox="1">
            <a:spLocks noGrp="1"/>
          </p:cNvSpPr>
          <p:nvPr>
            <p:ph type="title"/>
          </p:nvPr>
        </p:nvSpPr>
        <p:spPr>
          <a:xfrm>
            <a:off x="106165" y="-3498"/>
            <a:ext cx="7112361" cy="572700"/>
          </a:xfrm>
          <a:prstGeom prst="rect">
            <a:avLst/>
          </a:prstGeom>
        </p:spPr>
        <p:txBody>
          <a:bodyPr spcFirstLastPara="1" wrap="square" lIns="91425" tIns="91425" rIns="91425" bIns="91425" anchor="t" anchorCtr="0">
            <a:noAutofit/>
          </a:bodyPr>
          <a:lstStyle/>
          <a:p>
            <a:r>
              <a:rPr lang="en-IN" altLang="zh-CN" b="1">
                <a:latin typeface="Arial"/>
              </a:rPr>
              <a:t>Details</a:t>
            </a:r>
          </a:p>
        </p:txBody>
      </p:sp>
      <p:sp>
        <p:nvSpPr>
          <p:cNvPr id="5" name="文本框 4">
            <a:extLst>
              <a:ext uri="{FF2B5EF4-FFF2-40B4-BE49-F238E27FC236}">
                <a16:creationId xmlns:a16="http://schemas.microsoft.com/office/drawing/2014/main" id="{30BB5BB1-0E72-59A6-BACC-3007166FA5E6}"/>
              </a:ext>
            </a:extLst>
          </p:cNvPr>
          <p:cNvSpPr txBox="1"/>
          <p:nvPr/>
        </p:nvSpPr>
        <p:spPr>
          <a:xfrm>
            <a:off x="232995" y="685800"/>
            <a:ext cx="8779118" cy="40934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solidFill>
                  <a:srgbClr val="0D0D0D"/>
                </a:solidFill>
              </a:rPr>
              <a:t>Learning Techniques</a:t>
            </a:r>
            <a:r>
              <a:rPr lang="en-US" sz="1200" b="1">
                <a:solidFill>
                  <a:srgbClr val="0D0D0D"/>
                </a:solidFill>
              </a:rPr>
              <a:t> </a:t>
            </a:r>
            <a:r>
              <a:rPr lang="en-US" altLang="zh-CN"/>
              <a:t>: </a:t>
            </a:r>
            <a:endParaRPr lang="zh-CN" altLang="en-US"/>
          </a:p>
          <a:p>
            <a:pPr marL="285750" indent="-285750">
              <a:lnSpc>
                <a:spcPct val="150000"/>
              </a:lnSpc>
              <a:buChar char="•"/>
            </a:pPr>
            <a:r>
              <a:rPr lang="en-US">
                <a:solidFill>
                  <a:srgbClr val="0D0D0D"/>
                </a:solidFill>
              </a:rPr>
              <a:t>Backpropagation</a:t>
            </a:r>
          </a:p>
          <a:p>
            <a:pPr marL="285750" indent="-285750">
              <a:lnSpc>
                <a:spcPct val="150000"/>
              </a:lnSpc>
              <a:buChar char="•"/>
            </a:pPr>
            <a:r>
              <a:rPr lang="en-US">
                <a:solidFill>
                  <a:srgbClr val="0D0D0D"/>
                </a:solidFill>
              </a:rPr>
              <a:t>Stochastic Gradient Descent (SGD)</a:t>
            </a:r>
            <a:endParaRPr lang="en-US" altLang="zh-CN">
              <a:solidFill>
                <a:srgbClr val="0D0D0D"/>
              </a:solidFill>
            </a:endParaRPr>
          </a:p>
          <a:p>
            <a:pPr marL="285750" indent="-285750">
              <a:lnSpc>
                <a:spcPct val="150000"/>
              </a:lnSpc>
              <a:buChar char="•"/>
            </a:pPr>
            <a:r>
              <a:rPr lang="en-US">
                <a:solidFill>
                  <a:srgbClr val="0D0D0D"/>
                </a:solidFill>
              </a:rPr>
              <a:t>Mini-batch Gradient Descent</a:t>
            </a:r>
          </a:p>
          <a:p>
            <a:pPr marL="285750" indent="-285750">
              <a:lnSpc>
                <a:spcPct val="150000"/>
              </a:lnSpc>
              <a:buChar char="•"/>
            </a:pPr>
            <a:r>
              <a:rPr lang="en-US">
                <a:solidFill>
                  <a:srgbClr val="0D0D0D"/>
                </a:solidFill>
              </a:rPr>
              <a:t>Early Stopping</a:t>
            </a:r>
            <a:endParaRPr lang="en-US" altLang="zh-CN">
              <a:solidFill>
                <a:srgbClr val="0D0D0D"/>
              </a:solidFill>
            </a:endParaRPr>
          </a:p>
          <a:p>
            <a:endParaRPr lang="zh-CN" altLang="en-US"/>
          </a:p>
          <a:p>
            <a:endParaRPr lang="zh-CN" altLang="en-US"/>
          </a:p>
          <a:p>
            <a:pPr>
              <a:lnSpc>
                <a:spcPct val="150000"/>
              </a:lnSpc>
            </a:pPr>
            <a:r>
              <a:rPr lang="en-US" sz="2000" b="1">
                <a:solidFill>
                  <a:srgbClr val="0D0D0D"/>
                </a:solidFill>
              </a:rPr>
              <a:t>Experiments</a:t>
            </a:r>
            <a:r>
              <a:rPr lang="en-US" altLang="zh-CN"/>
              <a:t>: </a:t>
            </a:r>
          </a:p>
          <a:p>
            <a:pPr marL="285750" indent="-285750">
              <a:lnSpc>
                <a:spcPct val="150000"/>
              </a:lnSpc>
              <a:buChar char="•"/>
            </a:pPr>
            <a:r>
              <a:rPr lang="en-US">
                <a:solidFill>
                  <a:srgbClr val="0D0D0D"/>
                </a:solidFill>
              </a:rPr>
              <a:t>25 independent trials with a random split into training (70%), validation (10%), and testing (20%) sets.</a:t>
            </a:r>
          </a:p>
          <a:p>
            <a:pPr marL="285750" indent="-285750">
              <a:lnSpc>
                <a:spcPct val="150000"/>
              </a:lnSpc>
              <a:buChar char="•"/>
            </a:pPr>
            <a:r>
              <a:rPr lang="en-US">
                <a:solidFill>
                  <a:srgbClr val="0D0D0D"/>
                </a:solidFill>
              </a:rPr>
              <a:t>Link weights were normalized to the range [-1, 1] </a:t>
            </a:r>
            <a:endParaRPr lang="en-US" altLang="zh-CN">
              <a:solidFill>
                <a:srgbClr val="0D0D0D"/>
              </a:solidFill>
            </a:endParaRPr>
          </a:p>
          <a:p>
            <a:pPr marL="285750" indent="-285750">
              <a:lnSpc>
                <a:spcPct val="150000"/>
              </a:lnSpc>
              <a:buChar char="•"/>
            </a:pPr>
            <a:r>
              <a:rPr lang="en-US">
                <a:solidFill>
                  <a:srgbClr val="0D0D0D"/>
                </a:solidFill>
              </a:rPr>
              <a:t>Mean squared error was the metric for prediction accuracy,</a:t>
            </a:r>
            <a:endParaRPr lang="en-US" altLang="zh-CN">
              <a:solidFill>
                <a:srgbClr val="0D0D0D"/>
              </a:solidFill>
            </a:endParaRPr>
          </a:p>
          <a:p>
            <a:pPr marL="285750" indent="-285750">
              <a:lnSpc>
                <a:spcPct val="150000"/>
              </a:lnSpc>
              <a:buChar char="•"/>
            </a:pPr>
            <a:r>
              <a:rPr lang="en-US" altLang="zh-CN">
                <a:solidFill>
                  <a:srgbClr val="0D0D0D"/>
                </a:solidFill>
              </a:rPr>
              <a:t>Change Layer size and number of layers  and repeat experiments</a:t>
            </a:r>
          </a:p>
          <a:p>
            <a:endParaRPr lang="zh-CN" altLang="en-US"/>
          </a:p>
        </p:txBody>
      </p:sp>
    </p:spTree>
    <p:extLst>
      <p:ext uri="{BB962C8B-B14F-4D97-AF65-F5344CB8AC3E}">
        <p14:creationId xmlns:p14="http://schemas.microsoft.com/office/powerpoint/2010/main" val="502847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6" name="Google Shape;426;p38"/>
          <p:cNvSpPr txBox="1">
            <a:spLocks noGrp="1"/>
          </p:cNvSpPr>
          <p:nvPr>
            <p:ph type="title"/>
          </p:nvPr>
        </p:nvSpPr>
        <p:spPr>
          <a:xfrm>
            <a:off x="106165" y="-3498"/>
            <a:ext cx="7112361" cy="572700"/>
          </a:xfrm>
          <a:prstGeom prst="rect">
            <a:avLst/>
          </a:prstGeom>
        </p:spPr>
        <p:txBody>
          <a:bodyPr spcFirstLastPara="1" wrap="square" lIns="91425" tIns="91425" rIns="91425" bIns="91425" anchor="t" anchorCtr="0">
            <a:noAutofit/>
          </a:bodyPr>
          <a:lstStyle/>
          <a:p>
            <a:r>
              <a:rPr lang="en-IN" altLang="zh-CN" b="1">
                <a:latin typeface="Arial"/>
              </a:rPr>
              <a:t>Details</a:t>
            </a:r>
          </a:p>
        </p:txBody>
      </p:sp>
      <p:sp>
        <p:nvSpPr>
          <p:cNvPr id="6" name="Google Shape;424;p38">
            <a:extLst>
              <a:ext uri="{FF2B5EF4-FFF2-40B4-BE49-F238E27FC236}">
                <a16:creationId xmlns:a16="http://schemas.microsoft.com/office/drawing/2014/main" id="{DF1A307C-2600-6A40-0D93-E1EFBD9BAAD4}"/>
              </a:ext>
            </a:extLst>
          </p:cNvPr>
          <p:cNvSpPr/>
          <p:nvPr/>
        </p:nvSpPr>
        <p:spPr>
          <a:xfrm>
            <a:off x="608987" y="4222286"/>
            <a:ext cx="2619300" cy="57947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图片 1" descr="文本&#10;&#10;已自动生成说明">
            <a:extLst>
              <a:ext uri="{FF2B5EF4-FFF2-40B4-BE49-F238E27FC236}">
                <a16:creationId xmlns:a16="http://schemas.microsoft.com/office/drawing/2014/main" id="{83050D4B-1AA2-18AF-4E84-86BEB9BD7B5C}"/>
              </a:ext>
            </a:extLst>
          </p:cNvPr>
          <p:cNvPicPr>
            <a:picLocks noChangeAspect="1"/>
          </p:cNvPicPr>
          <p:nvPr/>
        </p:nvPicPr>
        <p:blipFill>
          <a:blip r:embed="rId3"/>
          <a:stretch>
            <a:fillRect/>
          </a:stretch>
        </p:blipFill>
        <p:spPr>
          <a:xfrm>
            <a:off x="4708" y="1032198"/>
            <a:ext cx="4295989" cy="3370686"/>
          </a:xfrm>
          <a:prstGeom prst="rect">
            <a:avLst/>
          </a:prstGeom>
        </p:spPr>
      </p:pic>
      <p:pic>
        <p:nvPicPr>
          <p:cNvPr id="3" name="图片 2" descr="文本&#10;&#10;已自动生成说明">
            <a:extLst>
              <a:ext uri="{FF2B5EF4-FFF2-40B4-BE49-F238E27FC236}">
                <a16:creationId xmlns:a16="http://schemas.microsoft.com/office/drawing/2014/main" id="{FADE08EB-1661-42D6-0F4C-8B96F85C5FEA}"/>
              </a:ext>
            </a:extLst>
          </p:cNvPr>
          <p:cNvPicPr>
            <a:picLocks noChangeAspect="1"/>
          </p:cNvPicPr>
          <p:nvPr/>
        </p:nvPicPr>
        <p:blipFill>
          <a:blip r:embed="rId4"/>
          <a:stretch>
            <a:fillRect/>
          </a:stretch>
        </p:blipFill>
        <p:spPr>
          <a:xfrm>
            <a:off x="4231232" y="1029750"/>
            <a:ext cx="5002129" cy="3364996"/>
          </a:xfrm>
          <a:prstGeom prst="rect">
            <a:avLst/>
          </a:prstGeom>
        </p:spPr>
      </p:pic>
      <p:sp>
        <p:nvSpPr>
          <p:cNvPr id="7" name="文本框 6">
            <a:extLst>
              <a:ext uri="{FF2B5EF4-FFF2-40B4-BE49-F238E27FC236}">
                <a16:creationId xmlns:a16="http://schemas.microsoft.com/office/drawing/2014/main" id="{F8A8BF45-7205-A66D-E1A8-17A6F08C2E50}"/>
              </a:ext>
            </a:extLst>
          </p:cNvPr>
          <p:cNvSpPr txBox="1"/>
          <p:nvPr/>
        </p:nvSpPr>
        <p:spPr>
          <a:xfrm>
            <a:off x="103803" y="377890"/>
            <a:ext cx="5297984"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2000" baseline="-25000">
                <a:solidFill>
                  <a:srgbClr val="0D0D0D"/>
                </a:solidFill>
              </a:rPr>
              <a:t>Normalize Rating &amp; Define </a:t>
            </a:r>
            <a:r>
              <a:rPr lang="en-US" altLang="zh-CN" sz="2000" baseline="-25000" err="1">
                <a:solidFill>
                  <a:srgbClr val="0D0D0D"/>
                </a:solidFill>
              </a:rPr>
              <a:t>ModelR</a:t>
            </a:r>
            <a:r>
              <a:rPr lang="en-US" altLang="zh-CN" sz="2000" baseline="-25000">
                <a:solidFill>
                  <a:srgbClr val="0D0D0D"/>
                </a:solidFill>
              </a:rPr>
              <a:t> (Using </a:t>
            </a:r>
            <a:r>
              <a:rPr lang="en-US" altLang="zh-CN" sz="2000" baseline="-25000" err="1">
                <a:solidFill>
                  <a:srgbClr val="0D0D0D"/>
                </a:solidFill>
              </a:rPr>
              <a:t>Pytorch</a:t>
            </a:r>
            <a:r>
              <a:rPr lang="en-US" altLang="zh-CN" sz="2000" baseline="-25000">
                <a:solidFill>
                  <a:srgbClr val="0D0D0D"/>
                </a:solidFill>
              </a:rPr>
              <a:t>)</a:t>
            </a:r>
            <a:endParaRPr lang="zh-CN" altLang="en-US" sz="1600" err="1"/>
          </a:p>
        </p:txBody>
      </p:sp>
    </p:spTree>
    <p:extLst>
      <p:ext uri="{BB962C8B-B14F-4D97-AF65-F5344CB8AC3E}">
        <p14:creationId xmlns:p14="http://schemas.microsoft.com/office/powerpoint/2010/main" val="23245900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8"/>
          <p:cNvSpPr/>
          <p:nvPr/>
        </p:nvSpPr>
        <p:spPr>
          <a:xfrm>
            <a:off x="5806250" y="2441572"/>
            <a:ext cx="3019411" cy="386106"/>
          </a:xfrm>
          <a:prstGeom prst="rect">
            <a:avLst/>
          </a:prstGeom>
        </p:spPr>
        <p:txBody>
          <a:bodyPr>
            <a:prstTxWarp prst="textPlain">
              <a:avLst/>
            </a:prstTxWarp>
          </a:bodyPr>
          <a:lstStyle/>
          <a:p>
            <a:pPr lvl="0" algn="ctr"/>
            <a:endParaRPr b="0" i="0">
              <a:ln w="9525" cap="flat" cmpd="sng">
                <a:solidFill>
                  <a:schemeClr val="dk1"/>
                </a:solidFill>
                <a:prstDash val="solid"/>
                <a:round/>
                <a:headEnd type="none" w="sm" len="sm"/>
                <a:tailEnd type="none" w="sm" len="sm"/>
              </a:ln>
              <a:noFill/>
              <a:latin typeface="Montserrat;800"/>
            </a:endParaRPr>
          </a:p>
        </p:txBody>
      </p:sp>
      <p:sp>
        <p:nvSpPr>
          <p:cNvPr id="424" name="Google Shape;424;p38"/>
          <p:cNvSpPr/>
          <p:nvPr/>
        </p:nvSpPr>
        <p:spPr>
          <a:xfrm>
            <a:off x="1167787" y="4222286"/>
            <a:ext cx="2619300" cy="57947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直接箭头连接符 10">
            <a:extLst>
              <a:ext uri="{FF2B5EF4-FFF2-40B4-BE49-F238E27FC236}">
                <a16:creationId xmlns:a16="http://schemas.microsoft.com/office/drawing/2014/main" id="{6F0DC249-5D52-FB5E-25F7-CE3B328C9A12}"/>
              </a:ext>
            </a:extLst>
          </p:cNvPr>
          <p:cNvCxnSpPr>
            <a:cxnSpLocks/>
          </p:cNvCxnSpPr>
          <p:nvPr/>
        </p:nvCxnSpPr>
        <p:spPr>
          <a:xfrm flipH="1" flipV="1">
            <a:off x="3682961" y="4025238"/>
            <a:ext cx="2150835" cy="19567"/>
          </a:xfrm>
          <a:prstGeom prst="straightConnector1">
            <a:avLst/>
          </a:prstGeom>
          <a:ln w="57150"/>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7FA64D5B-1226-EAC9-AB15-FB2A66674F63}"/>
              </a:ext>
            </a:extLst>
          </p:cNvPr>
          <p:cNvCxnSpPr>
            <a:cxnSpLocks/>
          </p:cNvCxnSpPr>
          <p:nvPr/>
        </p:nvCxnSpPr>
        <p:spPr>
          <a:xfrm flipH="1">
            <a:off x="4870411" y="1619105"/>
            <a:ext cx="734785" cy="5833"/>
          </a:xfrm>
          <a:prstGeom prst="straightConnector1">
            <a:avLst/>
          </a:prstGeom>
          <a:ln w="57150"/>
        </p:spPr>
        <p:style>
          <a:lnRef idx="1">
            <a:schemeClr val="accent1"/>
          </a:lnRef>
          <a:fillRef idx="0">
            <a:schemeClr val="accent1"/>
          </a:fillRef>
          <a:effectRef idx="0">
            <a:schemeClr val="accent1"/>
          </a:effectRef>
          <a:fontRef idx="minor">
            <a:schemeClr val="tx1"/>
          </a:fontRef>
        </p:style>
      </p:cxnSp>
      <p:sp>
        <p:nvSpPr>
          <p:cNvPr id="426" name="Google Shape;426;p38"/>
          <p:cNvSpPr txBox="1">
            <a:spLocks noGrp="1"/>
          </p:cNvSpPr>
          <p:nvPr>
            <p:ph type="title"/>
          </p:nvPr>
        </p:nvSpPr>
        <p:spPr>
          <a:xfrm>
            <a:off x="112515" y="-3498"/>
            <a:ext cx="2807061" cy="560000"/>
          </a:xfrm>
          <a:prstGeom prst="rect">
            <a:avLst/>
          </a:prstGeom>
        </p:spPr>
        <p:txBody>
          <a:bodyPr spcFirstLastPara="1" wrap="square" lIns="91425" tIns="91425" rIns="91425" bIns="91425" anchor="t" anchorCtr="0">
            <a:noAutofit/>
          </a:bodyPr>
          <a:lstStyle/>
          <a:p>
            <a:r>
              <a:rPr lang="en-IN" b="1">
                <a:latin typeface="+mn-lt"/>
              </a:rPr>
              <a:t>Deep Learning</a:t>
            </a:r>
            <a:endParaRPr lang="zh-CN" altLang="en-US"/>
          </a:p>
        </p:txBody>
      </p:sp>
      <p:cxnSp>
        <p:nvCxnSpPr>
          <p:cNvPr id="9" name="直接箭头连接符 8">
            <a:extLst>
              <a:ext uri="{FF2B5EF4-FFF2-40B4-BE49-F238E27FC236}">
                <a16:creationId xmlns:a16="http://schemas.microsoft.com/office/drawing/2014/main" id="{01C39A91-8246-61FB-A9A2-4492D8A937A1}"/>
              </a:ext>
            </a:extLst>
          </p:cNvPr>
          <p:cNvCxnSpPr/>
          <p:nvPr/>
        </p:nvCxnSpPr>
        <p:spPr>
          <a:xfrm flipH="1">
            <a:off x="3321011" y="1631805"/>
            <a:ext cx="734785" cy="5833"/>
          </a:xfrm>
          <a:prstGeom prst="straightConnector1">
            <a:avLst/>
          </a:prstGeom>
          <a:ln w="57150"/>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02BB82A-27A5-25EC-DA82-C7D7BB4A3ED3}"/>
              </a:ext>
            </a:extLst>
          </p:cNvPr>
          <p:cNvSpPr txBox="1">
            <a:spLocks/>
          </p:cNvSpPr>
          <p:nvPr/>
        </p:nvSpPr>
        <p:spPr>
          <a:xfrm>
            <a:off x="116137" y="411259"/>
            <a:ext cx="2602200" cy="285528"/>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a:t>Results:</a:t>
            </a:r>
            <a:endParaRPr lang="zh-CN"/>
          </a:p>
        </p:txBody>
      </p:sp>
      <p:sp>
        <p:nvSpPr>
          <p:cNvPr id="13" name="Google Shape;424;p38">
            <a:extLst>
              <a:ext uri="{FF2B5EF4-FFF2-40B4-BE49-F238E27FC236}">
                <a16:creationId xmlns:a16="http://schemas.microsoft.com/office/drawing/2014/main" id="{46004AE0-0ECF-B32B-CA7F-567DA7EC54C9}"/>
              </a:ext>
            </a:extLst>
          </p:cNvPr>
          <p:cNvSpPr/>
          <p:nvPr/>
        </p:nvSpPr>
        <p:spPr>
          <a:xfrm>
            <a:off x="608987" y="4222286"/>
            <a:ext cx="2619300" cy="57947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图片 1" descr="图表, 直方图&#10;&#10;已自动生成说明">
            <a:extLst>
              <a:ext uri="{FF2B5EF4-FFF2-40B4-BE49-F238E27FC236}">
                <a16:creationId xmlns:a16="http://schemas.microsoft.com/office/drawing/2014/main" id="{BAD71E5A-D9CA-673F-5017-404E62B3B470}"/>
              </a:ext>
            </a:extLst>
          </p:cNvPr>
          <p:cNvPicPr>
            <a:picLocks noChangeAspect="1"/>
          </p:cNvPicPr>
          <p:nvPr/>
        </p:nvPicPr>
        <p:blipFill>
          <a:blip r:embed="rId3"/>
          <a:stretch>
            <a:fillRect/>
          </a:stretch>
        </p:blipFill>
        <p:spPr>
          <a:xfrm>
            <a:off x="870563" y="728954"/>
            <a:ext cx="3015413" cy="1924439"/>
          </a:xfrm>
          <a:prstGeom prst="rect">
            <a:avLst/>
          </a:prstGeom>
        </p:spPr>
      </p:pic>
      <p:pic>
        <p:nvPicPr>
          <p:cNvPr id="4" name="图片 3" descr="图表, 直方图&#10;&#10;已自动生成说明">
            <a:extLst>
              <a:ext uri="{FF2B5EF4-FFF2-40B4-BE49-F238E27FC236}">
                <a16:creationId xmlns:a16="http://schemas.microsoft.com/office/drawing/2014/main" id="{12FB47A0-EE67-2BB9-2BCF-674A3214D7A1}"/>
              </a:ext>
            </a:extLst>
          </p:cNvPr>
          <p:cNvPicPr>
            <a:picLocks noChangeAspect="1"/>
          </p:cNvPicPr>
          <p:nvPr/>
        </p:nvPicPr>
        <p:blipFill>
          <a:blip r:embed="rId4"/>
          <a:stretch>
            <a:fillRect/>
          </a:stretch>
        </p:blipFill>
        <p:spPr>
          <a:xfrm>
            <a:off x="870563" y="3067438"/>
            <a:ext cx="3021244" cy="1936102"/>
          </a:xfrm>
          <a:prstGeom prst="rect">
            <a:avLst/>
          </a:prstGeom>
        </p:spPr>
      </p:pic>
      <p:pic>
        <p:nvPicPr>
          <p:cNvPr id="5" name="图片 4" descr="图表, 散点图&#10;&#10;已自动生成说明">
            <a:extLst>
              <a:ext uri="{FF2B5EF4-FFF2-40B4-BE49-F238E27FC236}">
                <a16:creationId xmlns:a16="http://schemas.microsoft.com/office/drawing/2014/main" id="{CF45CB1E-650F-9D36-287A-7803A54D9516}"/>
              </a:ext>
            </a:extLst>
          </p:cNvPr>
          <p:cNvPicPr>
            <a:picLocks noChangeAspect="1"/>
          </p:cNvPicPr>
          <p:nvPr/>
        </p:nvPicPr>
        <p:blipFill>
          <a:blip r:embed="rId5"/>
          <a:stretch>
            <a:fillRect/>
          </a:stretch>
        </p:blipFill>
        <p:spPr>
          <a:xfrm>
            <a:off x="5102067" y="717290"/>
            <a:ext cx="3031596" cy="1936102"/>
          </a:xfrm>
          <a:prstGeom prst="rect">
            <a:avLst/>
          </a:prstGeom>
        </p:spPr>
      </p:pic>
      <p:pic>
        <p:nvPicPr>
          <p:cNvPr id="6" name="图片 5" descr="图表, 散点图&#10;&#10;已自动生成说明">
            <a:extLst>
              <a:ext uri="{FF2B5EF4-FFF2-40B4-BE49-F238E27FC236}">
                <a16:creationId xmlns:a16="http://schemas.microsoft.com/office/drawing/2014/main" id="{AE8E9E3B-70A6-658C-305B-6CB46E0B4444}"/>
              </a:ext>
            </a:extLst>
          </p:cNvPr>
          <p:cNvPicPr>
            <a:picLocks noChangeAspect="1"/>
          </p:cNvPicPr>
          <p:nvPr/>
        </p:nvPicPr>
        <p:blipFill>
          <a:blip r:embed="rId6"/>
          <a:stretch>
            <a:fillRect/>
          </a:stretch>
        </p:blipFill>
        <p:spPr>
          <a:xfrm>
            <a:off x="5107899" y="3067437"/>
            <a:ext cx="3025765" cy="1936103"/>
          </a:xfrm>
          <a:prstGeom prst="rect">
            <a:avLst/>
          </a:prstGeom>
        </p:spPr>
      </p:pic>
      <p:sp>
        <p:nvSpPr>
          <p:cNvPr id="7" name="Subtitle 2">
            <a:extLst>
              <a:ext uri="{FF2B5EF4-FFF2-40B4-BE49-F238E27FC236}">
                <a16:creationId xmlns:a16="http://schemas.microsoft.com/office/drawing/2014/main" id="{8E6175B5-F10A-B1C0-14C0-846DCD0BDF7B}"/>
              </a:ext>
            </a:extLst>
          </p:cNvPr>
          <p:cNvSpPr txBox="1">
            <a:spLocks/>
          </p:cNvSpPr>
          <p:nvPr/>
        </p:nvSpPr>
        <p:spPr>
          <a:xfrm>
            <a:off x="4063115" y="1431794"/>
            <a:ext cx="806058" cy="361339"/>
          </a:xfrm>
          <a:prstGeom prst="rect">
            <a:avLst/>
          </a:prstGeom>
        </p:spPr>
        <p:style>
          <a:lnRef idx="2">
            <a:schemeClr val="accent1"/>
          </a:lnRef>
          <a:fillRef idx="1">
            <a:schemeClr val="lt1"/>
          </a:fillRef>
          <a:effectRef idx="0">
            <a:schemeClr val="accent1"/>
          </a:effectRef>
          <a:fontRef idx="minor">
            <a:schemeClr val="dk1"/>
          </a:fontRef>
        </p:style>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err="1"/>
              <a:t>ModelR</a:t>
            </a:r>
            <a:endParaRPr lang="zh-CN" err="1"/>
          </a:p>
        </p:txBody>
      </p:sp>
      <p:sp>
        <p:nvSpPr>
          <p:cNvPr id="8" name="Subtitle 2">
            <a:extLst>
              <a:ext uri="{FF2B5EF4-FFF2-40B4-BE49-F238E27FC236}">
                <a16:creationId xmlns:a16="http://schemas.microsoft.com/office/drawing/2014/main" id="{5FBDB277-90C5-3E6E-EC8E-A6A67DB942D7}"/>
              </a:ext>
            </a:extLst>
          </p:cNvPr>
          <p:cNvSpPr txBox="1">
            <a:spLocks/>
          </p:cNvSpPr>
          <p:nvPr/>
        </p:nvSpPr>
        <p:spPr>
          <a:xfrm>
            <a:off x="4150977" y="3776110"/>
            <a:ext cx="712752" cy="571277"/>
          </a:xfrm>
          <a:prstGeom prst="rect">
            <a:avLst/>
          </a:prstGeom>
        </p:spPr>
        <p:style>
          <a:lnRef idx="2">
            <a:schemeClr val="accent1"/>
          </a:lnRef>
          <a:fillRef idx="1">
            <a:schemeClr val="lt1"/>
          </a:fillRef>
          <a:effectRef idx="0">
            <a:schemeClr val="accent1"/>
          </a:effectRef>
          <a:fontRef idx="minor">
            <a:schemeClr val="dk1"/>
          </a:fontRef>
        </p:style>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a:t>Trans-</a:t>
            </a:r>
            <a:endParaRPr lang="zh-CN"/>
          </a:p>
          <a:p>
            <a:r>
              <a:rPr lang="en-IN"/>
              <a:t>former</a:t>
            </a:r>
          </a:p>
        </p:txBody>
      </p:sp>
      <p:sp>
        <p:nvSpPr>
          <p:cNvPr id="14" name="Subtitle 2">
            <a:extLst>
              <a:ext uri="{FF2B5EF4-FFF2-40B4-BE49-F238E27FC236}">
                <a16:creationId xmlns:a16="http://schemas.microsoft.com/office/drawing/2014/main" id="{D98C1E01-E40F-025E-ECA5-15DBBD9A1BDC}"/>
              </a:ext>
            </a:extLst>
          </p:cNvPr>
          <p:cNvSpPr txBox="1">
            <a:spLocks/>
          </p:cNvSpPr>
          <p:nvPr/>
        </p:nvSpPr>
        <p:spPr>
          <a:xfrm>
            <a:off x="3913436" y="1871759"/>
            <a:ext cx="1103600" cy="552228"/>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a:t>MSE:</a:t>
            </a:r>
            <a:endParaRPr lang="zh-CN"/>
          </a:p>
          <a:p>
            <a:pPr algn="ctr"/>
            <a:r>
              <a:rPr lang="en-IN" b="1"/>
              <a:t>0.1026</a:t>
            </a:r>
          </a:p>
        </p:txBody>
      </p:sp>
      <p:sp>
        <p:nvSpPr>
          <p:cNvPr id="15" name="Subtitle 2">
            <a:extLst>
              <a:ext uri="{FF2B5EF4-FFF2-40B4-BE49-F238E27FC236}">
                <a16:creationId xmlns:a16="http://schemas.microsoft.com/office/drawing/2014/main" id="{8013213E-4336-7D19-FDB4-0E4907F2D215}"/>
              </a:ext>
            </a:extLst>
          </p:cNvPr>
          <p:cNvSpPr txBox="1">
            <a:spLocks/>
          </p:cNvSpPr>
          <p:nvPr/>
        </p:nvSpPr>
        <p:spPr>
          <a:xfrm>
            <a:off x="3913435" y="4348259"/>
            <a:ext cx="1103600" cy="552228"/>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a:t>MSE:</a:t>
            </a:r>
            <a:endParaRPr lang="zh-CN"/>
          </a:p>
          <a:p>
            <a:pPr algn="ctr"/>
            <a:r>
              <a:rPr lang="en-IN" b="1"/>
              <a:t>0.0928</a:t>
            </a:r>
          </a:p>
        </p:txBody>
      </p:sp>
      <p:sp>
        <p:nvSpPr>
          <p:cNvPr id="16" name="Subtitle 2">
            <a:extLst>
              <a:ext uri="{FF2B5EF4-FFF2-40B4-BE49-F238E27FC236}">
                <a16:creationId xmlns:a16="http://schemas.microsoft.com/office/drawing/2014/main" id="{335BC2BF-D95A-6E68-E2C7-03965CC15FEC}"/>
              </a:ext>
            </a:extLst>
          </p:cNvPr>
          <p:cNvSpPr txBox="1">
            <a:spLocks/>
          </p:cNvSpPr>
          <p:nvPr/>
        </p:nvSpPr>
        <p:spPr>
          <a:xfrm>
            <a:off x="909886" y="2748059"/>
            <a:ext cx="2773650" cy="399828"/>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a:t>Distribution of Prediction Errors</a:t>
            </a:r>
          </a:p>
        </p:txBody>
      </p:sp>
      <p:sp>
        <p:nvSpPr>
          <p:cNvPr id="17" name="Subtitle 2">
            <a:extLst>
              <a:ext uri="{FF2B5EF4-FFF2-40B4-BE49-F238E27FC236}">
                <a16:creationId xmlns:a16="http://schemas.microsoft.com/office/drawing/2014/main" id="{C133B976-9239-15BB-EFCC-065B9DD42B10}"/>
              </a:ext>
            </a:extLst>
          </p:cNvPr>
          <p:cNvSpPr txBox="1">
            <a:spLocks/>
          </p:cNvSpPr>
          <p:nvPr/>
        </p:nvSpPr>
        <p:spPr>
          <a:xfrm>
            <a:off x="5240585" y="2748059"/>
            <a:ext cx="2773650" cy="399828"/>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a:t>Actual vs Predicted Link Weights</a:t>
            </a:r>
            <a:endParaRPr lang="zh-CN" altLang="en-US"/>
          </a:p>
        </p:txBody>
      </p:sp>
      <p:grpSp>
        <p:nvGrpSpPr>
          <p:cNvPr id="12" name="组合 11">
            <a:extLst>
              <a:ext uri="{FF2B5EF4-FFF2-40B4-BE49-F238E27FC236}">
                <a16:creationId xmlns:a16="http://schemas.microsoft.com/office/drawing/2014/main" id="{1E7E2D2B-EC82-97A6-4172-03585BE3B4DA}"/>
              </a:ext>
            </a:extLst>
          </p:cNvPr>
          <p:cNvGrpSpPr/>
          <p:nvPr/>
        </p:nvGrpSpPr>
        <p:grpSpPr>
          <a:xfrm>
            <a:off x="7590085" y="138209"/>
            <a:ext cx="1414750" cy="982594"/>
            <a:chOff x="7590085" y="138209"/>
            <a:chExt cx="1414750" cy="982594"/>
          </a:xfrm>
        </p:grpSpPr>
        <p:sp>
          <p:nvSpPr>
            <p:cNvPr id="18" name="Subtitle 2">
              <a:extLst>
                <a:ext uri="{FF2B5EF4-FFF2-40B4-BE49-F238E27FC236}">
                  <a16:creationId xmlns:a16="http://schemas.microsoft.com/office/drawing/2014/main" id="{2F1620F9-4D88-FCC7-DCA5-7A5D650E37D3}"/>
                </a:ext>
              </a:extLst>
            </p:cNvPr>
            <p:cNvSpPr txBox="1">
              <a:spLocks/>
            </p:cNvSpPr>
            <p:nvPr/>
          </p:nvSpPr>
          <p:spPr>
            <a:xfrm>
              <a:off x="7590085" y="138209"/>
              <a:ext cx="1414750" cy="982594"/>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altLang="zh-CN">
                  <a:solidFill>
                    <a:srgbClr val="FF0000"/>
                  </a:solidFill>
                </a:rPr>
                <a:t>y=x</a:t>
              </a:r>
            </a:p>
            <a:p>
              <a:pPr algn="ctr"/>
              <a:r>
                <a:rPr lang="en-IN" altLang="zh-CN">
                  <a:solidFill>
                    <a:srgbClr val="FF0000"/>
                  </a:solidFill>
                </a:rPr>
                <a:t>(Predicted</a:t>
              </a:r>
            </a:p>
            <a:p>
              <a:pPr algn="ctr"/>
              <a:r>
                <a:rPr lang="en-IN" altLang="zh-CN">
                  <a:solidFill>
                    <a:srgbClr val="FF0000"/>
                  </a:solidFill>
                </a:rPr>
                <a:t>=Groundtruth)</a:t>
              </a:r>
              <a:endParaRPr lang="en-IN"/>
            </a:p>
          </p:txBody>
        </p:sp>
        <p:cxnSp>
          <p:nvCxnSpPr>
            <p:cNvPr id="20" name="直接箭头连接符 19">
              <a:extLst>
                <a:ext uri="{FF2B5EF4-FFF2-40B4-BE49-F238E27FC236}">
                  <a16:creationId xmlns:a16="http://schemas.microsoft.com/office/drawing/2014/main" id="{836DA056-29E8-FAC9-3DC4-7E71AD614FD9}"/>
                </a:ext>
              </a:extLst>
            </p:cNvPr>
            <p:cNvCxnSpPr/>
            <p:nvPr/>
          </p:nvCxnSpPr>
          <p:spPr>
            <a:xfrm flipH="1">
              <a:off x="7740268" y="914145"/>
              <a:ext cx="800100" cy="17144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21" name="Subtitle 2">
            <a:extLst>
              <a:ext uri="{FF2B5EF4-FFF2-40B4-BE49-F238E27FC236}">
                <a16:creationId xmlns:a16="http://schemas.microsoft.com/office/drawing/2014/main" id="{00F22723-31FB-B369-B124-82310DE1332C}"/>
              </a:ext>
            </a:extLst>
          </p:cNvPr>
          <p:cNvSpPr txBox="1">
            <a:spLocks/>
          </p:cNvSpPr>
          <p:nvPr/>
        </p:nvSpPr>
        <p:spPr>
          <a:xfrm>
            <a:off x="329149" y="423629"/>
            <a:ext cx="5474709" cy="336411"/>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200"/>
              <a:t>( Hyperparameters: </a:t>
            </a:r>
            <a:r>
              <a:rPr lang="en-IN" altLang="zh-CN" sz="1200"/>
              <a:t>Layer sizes: 14, Hidden layers: 3, Epoch: 20 )</a:t>
            </a:r>
            <a:endParaRPr lang="zh-CN" altLang="en-US"/>
          </a:p>
        </p:txBody>
      </p:sp>
    </p:spTree>
    <p:extLst>
      <p:ext uri="{BB962C8B-B14F-4D97-AF65-F5344CB8AC3E}">
        <p14:creationId xmlns:p14="http://schemas.microsoft.com/office/powerpoint/2010/main" val="4810438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6" name="Google Shape;426;p38"/>
          <p:cNvSpPr txBox="1">
            <a:spLocks noGrp="1"/>
          </p:cNvSpPr>
          <p:nvPr>
            <p:ph type="title"/>
          </p:nvPr>
        </p:nvSpPr>
        <p:spPr>
          <a:xfrm>
            <a:off x="112515" y="24724"/>
            <a:ext cx="2807061" cy="560000"/>
          </a:xfrm>
          <a:prstGeom prst="rect">
            <a:avLst/>
          </a:prstGeom>
        </p:spPr>
        <p:txBody>
          <a:bodyPr spcFirstLastPara="1" wrap="square" lIns="91425" tIns="91425" rIns="91425" bIns="91425" anchor="t" anchorCtr="0">
            <a:noAutofit/>
          </a:bodyPr>
          <a:lstStyle/>
          <a:p>
            <a:r>
              <a:rPr lang="en-IN" b="1">
                <a:latin typeface="+mn-lt"/>
              </a:rPr>
              <a:t>Conclusion</a:t>
            </a:r>
            <a:endParaRPr lang="zh-CN"/>
          </a:p>
        </p:txBody>
      </p:sp>
      <p:sp>
        <p:nvSpPr>
          <p:cNvPr id="19" name="Google Shape;424;p38">
            <a:extLst>
              <a:ext uri="{FF2B5EF4-FFF2-40B4-BE49-F238E27FC236}">
                <a16:creationId xmlns:a16="http://schemas.microsoft.com/office/drawing/2014/main" id="{B3BD1265-C9C3-7EAE-551B-35020F16CE5D}"/>
              </a:ext>
            </a:extLst>
          </p:cNvPr>
          <p:cNvSpPr/>
          <p:nvPr/>
        </p:nvSpPr>
        <p:spPr>
          <a:xfrm>
            <a:off x="608987" y="4222286"/>
            <a:ext cx="2619300" cy="57947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组合 7">
            <a:extLst>
              <a:ext uri="{FF2B5EF4-FFF2-40B4-BE49-F238E27FC236}">
                <a16:creationId xmlns:a16="http://schemas.microsoft.com/office/drawing/2014/main" id="{E725E4B0-8059-3FFD-A71C-B26051BEF1F7}"/>
              </a:ext>
            </a:extLst>
          </p:cNvPr>
          <p:cNvGrpSpPr/>
          <p:nvPr/>
        </p:nvGrpSpPr>
        <p:grpSpPr>
          <a:xfrm>
            <a:off x="5707325" y="230767"/>
            <a:ext cx="3205065" cy="2211355"/>
            <a:chOff x="272243" y="605719"/>
            <a:chExt cx="4114800" cy="3086100"/>
          </a:xfrm>
        </p:grpSpPr>
        <p:pic>
          <p:nvPicPr>
            <p:cNvPr id="5" name="图片 4" descr="图表, 散点图&#10;&#10;已自动生成说明">
              <a:extLst>
                <a:ext uri="{FF2B5EF4-FFF2-40B4-BE49-F238E27FC236}">
                  <a16:creationId xmlns:a16="http://schemas.microsoft.com/office/drawing/2014/main" id="{5CF19529-D499-DA11-6EB3-17415AD370B5}"/>
                </a:ext>
              </a:extLst>
            </p:cNvPr>
            <p:cNvPicPr>
              <a:picLocks noChangeAspect="1"/>
            </p:cNvPicPr>
            <p:nvPr/>
          </p:nvPicPr>
          <p:blipFill>
            <a:blip r:embed="rId3"/>
            <a:stretch>
              <a:fillRect/>
            </a:stretch>
          </p:blipFill>
          <p:spPr>
            <a:xfrm>
              <a:off x="272243" y="605719"/>
              <a:ext cx="4114800" cy="3086100"/>
            </a:xfrm>
            <a:prstGeom prst="rect">
              <a:avLst/>
            </a:prstGeom>
          </p:spPr>
        </p:pic>
        <p:cxnSp>
          <p:nvCxnSpPr>
            <p:cNvPr id="7" name="直接箭头连接符 6">
              <a:extLst>
                <a:ext uri="{FF2B5EF4-FFF2-40B4-BE49-F238E27FC236}">
                  <a16:creationId xmlns:a16="http://schemas.microsoft.com/office/drawing/2014/main" id="{1B0B7456-7614-11CE-9539-B4B51BE0AC57}"/>
                </a:ext>
              </a:extLst>
            </p:cNvPr>
            <p:cNvCxnSpPr/>
            <p:nvPr/>
          </p:nvCxnSpPr>
          <p:spPr>
            <a:xfrm flipH="1">
              <a:off x="767236" y="1001160"/>
              <a:ext cx="3193948" cy="2350523"/>
            </a:xfrm>
            <a:prstGeom prst="straightConnector1">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grpSp>
      <p:pic>
        <p:nvPicPr>
          <p:cNvPr id="10" name="图片 9" descr="图表, 散点图&#10;&#10;已自动生成说明">
            <a:extLst>
              <a:ext uri="{FF2B5EF4-FFF2-40B4-BE49-F238E27FC236}">
                <a16:creationId xmlns:a16="http://schemas.microsoft.com/office/drawing/2014/main" id="{5B48BC0A-F897-AA02-E09E-B40266756281}"/>
              </a:ext>
            </a:extLst>
          </p:cNvPr>
          <p:cNvPicPr>
            <a:picLocks noChangeAspect="1"/>
          </p:cNvPicPr>
          <p:nvPr/>
        </p:nvPicPr>
        <p:blipFill>
          <a:blip r:embed="rId4"/>
          <a:stretch>
            <a:fillRect/>
          </a:stretch>
        </p:blipFill>
        <p:spPr>
          <a:xfrm>
            <a:off x="5696893" y="2653391"/>
            <a:ext cx="3212377" cy="2204358"/>
          </a:xfrm>
          <a:prstGeom prst="rect">
            <a:avLst/>
          </a:prstGeom>
        </p:spPr>
      </p:pic>
      <p:sp>
        <p:nvSpPr>
          <p:cNvPr id="12" name="文本框 11">
            <a:extLst>
              <a:ext uri="{FF2B5EF4-FFF2-40B4-BE49-F238E27FC236}">
                <a16:creationId xmlns:a16="http://schemas.microsoft.com/office/drawing/2014/main" id="{BD373DA9-CD62-C037-DB1D-CFCCF98DE79A}"/>
              </a:ext>
            </a:extLst>
          </p:cNvPr>
          <p:cNvSpPr txBox="1"/>
          <p:nvPr/>
        </p:nvSpPr>
        <p:spPr>
          <a:xfrm>
            <a:off x="176551" y="587022"/>
            <a:ext cx="5350119" cy="39549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Char char="•"/>
            </a:pPr>
            <a:r>
              <a:rPr lang="en-US" sz="1600" b="1">
                <a:solidFill>
                  <a:srgbClr val="0D0D0D"/>
                </a:solidFill>
              </a:rPr>
              <a:t>Model Performance: </a:t>
            </a:r>
            <a:r>
              <a:rPr lang="en-US" sz="1600">
                <a:solidFill>
                  <a:srgbClr val="0D0D0D"/>
                </a:solidFill>
              </a:rPr>
              <a:t>Deep learning model outperforms the traditional  in terms of prediction accuracy</a:t>
            </a:r>
            <a:endParaRPr lang="en-US" altLang="zh-CN" sz="1600">
              <a:solidFill>
                <a:srgbClr val="0D0D0D"/>
              </a:solidFill>
            </a:endParaRPr>
          </a:p>
          <a:p>
            <a:pPr marL="285750" indent="-285750">
              <a:lnSpc>
                <a:spcPct val="150000"/>
              </a:lnSpc>
              <a:buChar char="•"/>
            </a:pPr>
            <a:r>
              <a:rPr lang="en-US" altLang="zh-CN" sz="1600" b="1">
                <a:solidFill>
                  <a:srgbClr val="0D0D0D"/>
                </a:solidFill>
              </a:rPr>
              <a:t>Applicability:</a:t>
            </a:r>
            <a:r>
              <a:rPr lang="en-US" altLang="zh-CN" sz="1600">
                <a:solidFill>
                  <a:srgbClr val="0D0D0D"/>
                </a:solidFill>
              </a:rPr>
              <a:t> Deep learning methods provide a more robust and accurate solution compared to traditional network analysis techniques</a:t>
            </a:r>
          </a:p>
          <a:p>
            <a:pPr marL="285750" indent="-285750">
              <a:lnSpc>
                <a:spcPct val="150000"/>
              </a:lnSpc>
              <a:buChar char="•"/>
            </a:pPr>
            <a:r>
              <a:rPr lang="en-US" altLang="zh-CN" sz="1600" b="1">
                <a:solidFill>
                  <a:srgbClr val="0D0D0D"/>
                </a:solidFill>
              </a:rPr>
              <a:t>Relationship Learning:</a:t>
            </a:r>
            <a:r>
              <a:rPr lang="en-US" altLang="zh-CN" sz="1600">
                <a:solidFill>
                  <a:srgbClr val="0D0D0D"/>
                </a:solidFill>
              </a:rPr>
              <a:t> Embedding methods in deep learning can better learn the relationships between nodes, leading to more accurate weight prediction results.</a:t>
            </a:r>
          </a:p>
          <a:p>
            <a:endParaRPr lang="zh-CN" altLang="en-US" sz="1100"/>
          </a:p>
        </p:txBody>
      </p:sp>
      <p:sp>
        <p:nvSpPr>
          <p:cNvPr id="13" name="文本框 12">
            <a:extLst>
              <a:ext uri="{FF2B5EF4-FFF2-40B4-BE49-F238E27FC236}">
                <a16:creationId xmlns:a16="http://schemas.microsoft.com/office/drawing/2014/main" id="{FB9C40C1-378B-6195-BD75-E9CE7810F4EB}"/>
              </a:ext>
            </a:extLst>
          </p:cNvPr>
          <p:cNvSpPr txBox="1"/>
          <p:nvPr/>
        </p:nvSpPr>
        <p:spPr>
          <a:xfrm>
            <a:off x="5311812" y="2407872"/>
            <a:ext cx="398296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altLang="zh-CN">
                <a:latin typeface="Source Sans Pro"/>
              </a:rPr>
              <a:t>Supervised method: Linear Regression</a:t>
            </a:r>
            <a:r>
              <a:rPr lang="zh-CN">
                <a:latin typeface="Source Sans Pro"/>
              </a:rPr>
              <a:t>​</a:t>
            </a:r>
            <a:r>
              <a:rPr lang="zh-CN" altLang="en-US">
                <a:latin typeface="Source Sans Pro"/>
              </a:rPr>
              <a:t> </a:t>
            </a:r>
            <a:r>
              <a:rPr lang="zh-CN">
                <a:latin typeface="Source Sans Pro"/>
              </a:rPr>
              <a:t>MSE </a:t>
            </a:r>
            <a:r>
              <a:rPr lang="en-US" altLang="zh-CN">
                <a:latin typeface="Source Sans Pro"/>
              </a:rPr>
              <a:t>0</a:t>
            </a:r>
            <a:r>
              <a:rPr lang="zh-CN">
                <a:latin typeface="Source Sans Pro"/>
              </a:rPr>
              <a:t>.125</a:t>
            </a:r>
            <a:endParaRPr lang="en-US" altLang="zh-CN" b="1"/>
          </a:p>
        </p:txBody>
      </p:sp>
      <p:sp>
        <p:nvSpPr>
          <p:cNvPr id="14" name="文本框 13">
            <a:extLst>
              <a:ext uri="{FF2B5EF4-FFF2-40B4-BE49-F238E27FC236}">
                <a16:creationId xmlns:a16="http://schemas.microsoft.com/office/drawing/2014/main" id="{DC715A13-8EAF-0888-944D-63DD9E22F115}"/>
              </a:ext>
            </a:extLst>
          </p:cNvPr>
          <p:cNvSpPr txBox="1"/>
          <p:nvPr/>
        </p:nvSpPr>
        <p:spPr>
          <a:xfrm>
            <a:off x="5775679" y="4791427"/>
            <a:ext cx="362514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altLang="zh-CN">
                <a:latin typeface="Source Sans Pro"/>
              </a:rPr>
              <a:t>Deep Learning: Transformer MSE 0.0928</a:t>
            </a:r>
            <a:endParaRPr lang="zh-CN"/>
          </a:p>
        </p:txBody>
      </p:sp>
    </p:spTree>
    <p:extLst>
      <p:ext uri="{BB962C8B-B14F-4D97-AF65-F5344CB8AC3E}">
        <p14:creationId xmlns:p14="http://schemas.microsoft.com/office/powerpoint/2010/main" val="4170241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05"/>
        <p:cNvGrpSpPr/>
        <p:nvPr/>
      </p:nvGrpSpPr>
      <p:grpSpPr>
        <a:xfrm>
          <a:off x="0" y="0"/>
          <a:ext cx="0" cy="0"/>
          <a:chOff x="0" y="0"/>
          <a:chExt cx="0" cy="0"/>
        </a:xfrm>
      </p:grpSpPr>
      <p:sp>
        <p:nvSpPr>
          <p:cNvPr id="806" name="Google Shape;806;p50"/>
          <p:cNvSpPr txBox="1">
            <a:spLocks noGrp="1"/>
          </p:cNvSpPr>
          <p:nvPr>
            <p:ph type="title"/>
          </p:nvPr>
        </p:nvSpPr>
        <p:spPr>
          <a:xfrm>
            <a:off x="4189725" y="310449"/>
            <a:ext cx="4624800" cy="1591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latin typeface="+mn-lt"/>
              </a:rPr>
              <a:t>THANK YOU!</a:t>
            </a:r>
            <a:endParaRPr b="1">
              <a:latin typeface="+mn-lt"/>
            </a:endParaRPr>
          </a:p>
        </p:txBody>
      </p:sp>
      <p:sp>
        <p:nvSpPr>
          <p:cNvPr id="809" name="Google Shape;809;p50"/>
          <p:cNvSpPr/>
          <p:nvPr/>
        </p:nvSpPr>
        <p:spPr>
          <a:xfrm rot="-5400000">
            <a:off x="7791525" y="8750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810" name="Google Shape;810;p50"/>
          <p:cNvSpPr/>
          <p:nvPr/>
        </p:nvSpPr>
        <p:spPr>
          <a:xfrm>
            <a:off x="4855075" y="492152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2" name="TextBox 1">
            <a:extLst>
              <a:ext uri="{FF2B5EF4-FFF2-40B4-BE49-F238E27FC236}">
                <a16:creationId xmlns:a16="http://schemas.microsoft.com/office/drawing/2014/main" id="{18C1F30F-73AF-B755-3A01-BCC9BD1EAF7E}"/>
              </a:ext>
            </a:extLst>
          </p:cNvPr>
          <p:cNvSpPr txBox="1"/>
          <p:nvPr/>
        </p:nvSpPr>
        <p:spPr>
          <a:xfrm>
            <a:off x="4768850" y="985549"/>
            <a:ext cx="4156907" cy="830997"/>
          </a:xfrm>
          <a:prstGeom prst="rect">
            <a:avLst/>
          </a:prstGeom>
          <a:noFill/>
        </p:spPr>
        <p:txBody>
          <a:bodyPr wrap="none" rtlCol="0">
            <a:spAutoFit/>
          </a:bodyPr>
          <a:lstStyle/>
          <a:p>
            <a:r>
              <a:rPr lang="en-US" sz="2400"/>
              <a:t>Do you have any questions? </a:t>
            </a:r>
          </a:p>
          <a:p>
            <a:endParaRPr lang="en-IN" sz="2400"/>
          </a:p>
        </p:txBody>
      </p:sp>
      <p:sp>
        <p:nvSpPr>
          <p:cNvPr id="3" name="Subtitle 2">
            <a:extLst>
              <a:ext uri="{FF2B5EF4-FFF2-40B4-BE49-F238E27FC236}">
                <a16:creationId xmlns:a16="http://schemas.microsoft.com/office/drawing/2014/main" id="{59D8FAB3-F90F-D74B-D0F1-BD5A53B67497}"/>
              </a:ext>
            </a:extLst>
          </p:cNvPr>
          <p:cNvSpPr txBox="1">
            <a:spLocks/>
          </p:cNvSpPr>
          <p:nvPr/>
        </p:nvSpPr>
        <p:spPr>
          <a:xfrm>
            <a:off x="4675435" y="2748059"/>
            <a:ext cx="4043650" cy="456978"/>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a:t>References:</a:t>
            </a:r>
          </a:p>
          <a:p>
            <a:r>
              <a:rPr lang="en-IN" sz="1000">
                <a:solidFill>
                  <a:srgbClr val="333333"/>
                </a:solidFill>
              </a:rPr>
              <a:t>1.Y. Hou and L. B. Holder, "Deep learning approach to link weight prediction," </a:t>
            </a:r>
            <a:r>
              <a:rPr lang="en-IN" sz="1000" i="1">
                <a:solidFill>
                  <a:srgbClr val="333333"/>
                </a:solidFill>
              </a:rPr>
              <a:t>2017 International Joint Conference on Neural Networks (IJCNN)</a:t>
            </a:r>
            <a:r>
              <a:rPr lang="en-IN" sz="1000">
                <a:solidFill>
                  <a:srgbClr val="333333"/>
                </a:solidFill>
              </a:rPr>
              <a:t>, Anchorage, AK, USA, 2017, pp. 1855-1862, </a:t>
            </a:r>
            <a:r>
              <a:rPr lang="en-IN" sz="1000" err="1">
                <a:solidFill>
                  <a:srgbClr val="333333"/>
                </a:solidFill>
              </a:rPr>
              <a:t>doi</a:t>
            </a:r>
            <a:r>
              <a:rPr lang="en-IN" sz="1000">
                <a:solidFill>
                  <a:srgbClr val="333333"/>
                </a:solidFill>
              </a:rPr>
              <a:t>: 10.1109/IJCNN.2017.7966076.</a:t>
            </a:r>
          </a:p>
          <a:p>
            <a:r>
              <a:rPr lang="en-IN" sz="1000">
                <a:solidFill>
                  <a:srgbClr val="333333"/>
                </a:solidFill>
              </a:rPr>
              <a:t>2. Kumar, Akshay, and Vincent Ying. "Network Analysis of Weighted Signed Bitcoin Networks." CS 224W Project Report, 11 Dec. 2017, https://snap.stanford.edu/class/cs224w-2017/projects/cs224w-67-final.pdf. </a:t>
            </a:r>
            <a:endParaRPr lang="en-IN"/>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3" name="Google Shape;523;p42"/>
          <p:cNvSpPr txBox="1">
            <a:spLocks noGrp="1"/>
          </p:cNvSpPr>
          <p:nvPr>
            <p:ph type="title"/>
          </p:nvPr>
        </p:nvSpPr>
        <p:spPr>
          <a:xfrm>
            <a:off x="467355" y="256105"/>
            <a:ext cx="5423589" cy="191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600" b="1">
                <a:latin typeface="+mn-lt"/>
              </a:rPr>
              <a:t>Data Acquisition and Description</a:t>
            </a:r>
            <a:endParaRPr sz="2600" b="1">
              <a:latin typeface="+mn-lt"/>
            </a:endParaRPr>
          </a:p>
        </p:txBody>
      </p:sp>
      <p:sp>
        <p:nvSpPr>
          <p:cNvPr id="525" name="Google Shape;525;p42"/>
          <p:cNvSpPr txBox="1">
            <a:spLocks noGrp="1"/>
          </p:cNvSpPr>
          <p:nvPr>
            <p:ph type="subTitle" idx="1"/>
          </p:nvPr>
        </p:nvSpPr>
        <p:spPr>
          <a:xfrm>
            <a:off x="686119" y="1465655"/>
            <a:ext cx="5182652" cy="713400"/>
          </a:xfrm>
          <a:prstGeom prst="rect">
            <a:avLst/>
          </a:prstGeom>
        </p:spPr>
        <p:txBody>
          <a:bodyPr spcFirstLastPara="1" wrap="square" lIns="91425" tIns="91425" rIns="91425" bIns="91425" anchor="t" anchorCtr="0">
            <a:noAutofit/>
          </a:bodyPr>
          <a:lstStyle/>
          <a:p>
            <a:pPr marL="285750" indent="-285750">
              <a:spcAft>
                <a:spcPts val="1600"/>
              </a:spcAft>
              <a:buFont typeface="Wingdings" panose="05000000000000000000" pitchFamily="2" charset="2"/>
              <a:buChar char="q"/>
            </a:pPr>
            <a:r>
              <a:rPr lang="en-US">
                <a:latin typeface="+mn-lt"/>
              </a:rPr>
              <a:t>Dataset: Bitcoin OTC web of trust network [directed]</a:t>
            </a:r>
          </a:p>
          <a:p>
            <a:pPr marL="285750" lvl="0" indent="-285750" algn="l" rtl="0">
              <a:spcBef>
                <a:spcPts val="0"/>
              </a:spcBef>
              <a:spcAft>
                <a:spcPts val="1600"/>
              </a:spcAft>
              <a:buFont typeface="Wingdings" panose="05000000000000000000" pitchFamily="2" charset="2"/>
              <a:buChar char="q"/>
            </a:pPr>
            <a:r>
              <a:rPr lang="en-US">
                <a:latin typeface="+mn-lt"/>
              </a:rPr>
              <a:t>Data structure: Source, Target, Rating, Time</a:t>
            </a:r>
          </a:p>
          <a:p>
            <a:pPr marL="285750" lvl="0" indent="-285750" algn="l" rtl="0">
              <a:spcBef>
                <a:spcPts val="0"/>
              </a:spcBef>
              <a:spcAft>
                <a:spcPts val="1600"/>
              </a:spcAft>
              <a:buFont typeface="Wingdings" panose="05000000000000000000" pitchFamily="2" charset="2"/>
              <a:buChar char="q"/>
            </a:pPr>
            <a:r>
              <a:rPr lang="en-US">
                <a:latin typeface="+mn-lt"/>
              </a:rPr>
              <a:t>Data statistics:</a:t>
            </a:r>
          </a:p>
          <a:p>
            <a:pPr marL="285750" lvl="0" indent="-285750" algn="l" rtl="0">
              <a:spcBef>
                <a:spcPts val="0"/>
              </a:spcBef>
              <a:spcAft>
                <a:spcPts val="1600"/>
              </a:spcAft>
              <a:buFont typeface="Wingdings" panose="05000000000000000000" pitchFamily="2" charset="2"/>
              <a:buChar char="Ø"/>
            </a:pPr>
            <a:r>
              <a:rPr lang="en-US">
                <a:latin typeface="+mn-lt"/>
              </a:rPr>
              <a:t>Nodes: 5,881</a:t>
            </a:r>
          </a:p>
          <a:p>
            <a:pPr marL="285750" lvl="0" indent="-285750" algn="l" rtl="0">
              <a:spcBef>
                <a:spcPts val="0"/>
              </a:spcBef>
              <a:spcAft>
                <a:spcPts val="1600"/>
              </a:spcAft>
              <a:buFont typeface="Wingdings" panose="05000000000000000000" pitchFamily="2" charset="2"/>
              <a:buChar char="Ø"/>
            </a:pPr>
            <a:r>
              <a:rPr lang="en-US">
                <a:latin typeface="+mn-lt"/>
              </a:rPr>
              <a:t>Edges: 35,592</a:t>
            </a:r>
          </a:p>
          <a:p>
            <a:pPr marL="285750" indent="-285750">
              <a:spcAft>
                <a:spcPts val="1600"/>
              </a:spcAft>
              <a:buFont typeface="Wingdings" panose="05000000000000000000" pitchFamily="2" charset="2"/>
              <a:buChar char="Ø"/>
            </a:pPr>
            <a:r>
              <a:rPr lang="en-US">
                <a:latin typeface="+mn-lt"/>
              </a:rPr>
              <a:t>Rating (Link Weight) : -10 to 1</a:t>
            </a:r>
            <a:r>
              <a:rPr lang="en-US">
                <a:latin typeface="+mn-lt"/>
                <a:cs typeface="Arial"/>
              </a:rPr>
              <a:t>0</a:t>
            </a:r>
          </a:p>
          <a:p>
            <a:pPr marL="285750" lvl="0" indent="-285750" algn="l" rtl="0">
              <a:spcBef>
                <a:spcPts val="0"/>
              </a:spcBef>
              <a:spcAft>
                <a:spcPts val="1600"/>
              </a:spcAft>
              <a:buFont typeface="Wingdings" panose="05000000000000000000" pitchFamily="2" charset="2"/>
              <a:buChar char="Ø"/>
            </a:pPr>
            <a:r>
              <a:rPr lang="en-US">
                <a:latin typeface="+mn-lt"/>
              </a:rPr>
              <a:t>Percentage of Positive Edges: 89%</a:t>
            </a:r>
            <a:endParaRPr>
              <a:latin typeface="+mn-lt"/>
            </a:endParaRPr>
          </a:p>
        </p:txBody>
      </p:sp>
      <p:grpSp>
        <p:nvGrpSpPr>
          <p:cNvPr id="528" name="Google Shape;528;p42"/>
          <p:cNvGrpSpPr/>
          <p:nvPr/>
        </p:nvGrpSpPr>
        <p:grpSpPr>
          <a:xfrm flipH="1">
            <a:off x="8068692" y="383970"/>
            <a:ext cx="492036" cy="492056"/>
            <a:chOff x="238125" y="1209825"/>
            <a:chExt cx="621650" cy="621675"/>
          </a:xfrm>
        </p:grpSpPr>
        <p:sp>
          <p:nvSpPr>
            <p:cNvPr id="529" name="Google Shape;529;p42"/>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2"/>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2"/>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2"/>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2"/>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2"/>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2"/>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2"/>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七边形 26">
            <a:extLst>
              <a:ext uri="{FF2B5EF4-FFF2-40B4-BE49-F238E27FC236}">
                <a16:creationId xmlns:a16="http://schemas.microsoft.com/office/drawing/2014/main" id="{3736CEE3-D0F2-0770-3538-BDF7833BDEC5}"/>
              </a:ext>
            </a:extLst>
          </p:cNvPr>
          <p:cNvSpPr/>
          <p:nvPr/>
        </p:nvSpPr>
        <p:spPr>
          <a:xfrm>
            <a:off x="6930939" y="2418559"/>
            <a:ext cx="546100" cy="546100"/>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a:solidFill>
                  <a:srgbClr val="65516C"/>
                </a:solidFill>
                <a:ea typeface="宋体"/>
                <a:cs typeface="Arial"/>
              </a:rPr>
              <a:t>1</a:t>
            </a:r>
          </a:p>
        </p:txBody>
      </p:sp>
      <p:sp>
        <p:nvSpPr>
          <p:cNvPr id="29" name="七边形 28">
            <a:extLst>
              <a:ext uri="{FF2B5EF4-FFF2-40B4-BE49-F238E27FC236}">
                <a16:creationId xmlns:a16="http://schemas.microsoft.com/office/drawing/2014/main" id="{6267F120-FB04-FE7D-7ADD-DF24EE6D1F57}"/>
              </a:ext>
            </a:extLst>
          </p:cNvPr>
          <p:cNvSpPr/>
          <p:nvPr/>
        </p:nvSpPr>
        <p:spPr>
          <a:xfrm>
            <a:off x="6105438" y="3491708"/>
            <a:ext cx="546100" cy="546100"/>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a:solidFill>
                  <a:srgbClr val="65516C"/>
                </a:solidFill>
                <a:ea typeface="宋体"/>
                <a:cs typeface="Arial"/>
              </a:rPr>
              <a:t>2</a:t>
            </a:r>
          </a:p>
        </p:txBody>
      </p:sp>
      <p:sp>
        <p:nvSpPr>
          <p:cNvPr id="31" name="七边形 30">
            <a:extLst>
              <a:ext uri="{FF2B5EF4-FFF2-40B4-BE49-F238E27FC236}">
                <a16:creationId xmlns:a16="http://schemas.microsoft.com/office/drawing/2014/main" id="{216171C3-33F6-E62B-3664-0CA361086E05}"/>
              </a:ext>
            </a:extLst>
          </p:cNvPr>
          <p:cNvSpPr/>
          <p:nvPr/>
        </p:nvSpPr>
        <p:spPr>
          <a:xfrm>
            <a:off x="7731038" y="3491708"/>
            <a:ext cx="546100" cy="546100"/>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a:solidFill>
                  <a:srgbClr val="65516C"/>
                </a:solidFill>
                <a:ea typeface="宋体"/>
                <a:cs typeface="Arial"/>
              </a:rPr>
              <a:t>3</a:t>
            </a:r>
            <a:endParaRPr lang="zh-CN"/>
          </a:p>
        </p:txBody>
      </p:sp>
      <p:cxnSp>
        <p:nvCxnSpPr>
          <p:cNvPr id="33" name="直接箭头连接符 32">
            <a:extLst>
              <a:ext uri="{FF2B5EF4-FFF2-40B4-BE49-F238E27FC236}">
                <a16:creationId xmlns:a16="http://schemas.microsoft.com/office/drawing/2014/main" id="{2B6BB670-7C00-B03D-5576-338C28EF01A4}"/>
              </a:ext>
            </a:extLst>
          </p:cNvPr>
          <p:cNvCxnSpPr/>
          <p:nvPr/>
        </p:nvCxnSpPr>
        <p:spPr>
          <a:xfrm flipH="1">
            <a:off x="6353470" y="2869028"/>
            <a:ext cx="590550" cy="603250"/>
          </a:xfrm>
          <a:prstGeom prst="straightConnector1">
            <a:avLst/>
          </a:prstGeom>
          <a:ln w="28575">
            <a:solidFill>
              <a:srgbClr val="65516C"/>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34">
            <a:extLst>
              <a:ext uri="{FF2B5EF4-FFF2-40B4-BE49-F238E27FC236}">
                <a16:creationId xmlns:a16="http://schemas.microsoft.com/office/drawing/2014/main" id="{886254D7-B8E5-AF7A-86E3-531553836AE4}"/>
              </a:ext>
            </a:extLst>
          </p:cNvPr>
          <p:cNvCxnSpPr>
            <a:cxnSpLocks/>
          </p:cNvCxnSpPr>
          <p:nvPr/>
        </p:nvCxnSpPr>
        <p:spPr>
          <a:xfrm flipV="1">
            <a:off x="6550319" y="2964277"/>
            <a:ext cx="514350" cy="546100"/>
          </a:xfrm>
          <a:prstGeom prst="straightConnector1">
            <a:avLst/>
          </a:prstGeom>
          <a:ln w="28575">
            <a:solidFill>
              <a:srgbClr val="65516C"/>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C4D548B2-AC1F-EFA2-4B39-1F3A94305111}"/>
              </a:ext>
            </a:extLst>
          </p:cNvPr>
          <p:cNvCxnSpPr>
            <a:cxnSpLocks/>
          </p:cNvCxnSpPr>
          <p:nvPr/>
        </p:nvCxnSpPr>
        <p:spPr>
          <a:xfrm>
            <a:off x="7388519" y="2964277"/>
            <a:ext cx="412750" cy="546100"/>
          </a:xfrm>
          <a:prstGeom prst="straightConnector1">
            <a:avLst/>
          </a:prstGeom>
          <a:ln w="28575">
            <a:solidFill>
              <a:srgbClr val="65516C"/>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D9B0F55B-55D7-611B-0DDE-919C0CE59622}"/>
              </a:ext>
            </a:extLst>
          </p:cNvPr>
          <p:cNvCxnSpPr>
            <a:cxnSpLocks/>
          </p:cNvCxnSpPr>
          <p:nvPr/>
        </p:nvCxnSpPr>
        <p:spPr>
          <a:xfrm flipH="1" flipV="1">
            <a:off x="7483769" y="2862677"/>
            <a:ext cx="495300" cy="609600"/>
          </a:xfrm>
          <a:prstGeom prst="straightConnector1">
            <a:avLst/>
          </a:prstGeom>
          <a:ln w="28575">
            <a:solidFill>
              <a:srgbClr val="65516C"/>
            </a:solidFill>
            <a:tailEnd type="triangle"/>
          </a:ln>
        </p:spPr>
        <p:style>
          <a:lnRef idx="1">
            <a:schemeClr val="accent1"/>
          </a:lnRef>
          <a:fillRef idx="0">
            <a:schemeClr val="accent1"/>
          </a:fillRef>
          <a:effectRef idx="0">
            <a:schemeClr val="accent1"/>
          </a:effectRef>
          <a:fontRef idx="minor">
            <a:schemeClr val="tx1"/>
          </a:fontRef>
        </p:style>
      </p:cxnSp>
      <p:sp>
        <p:nvSpPr>
          <p:cNvPr id="41" name="文本框 40">
            <a:extLst>
              <a:ext uri="{FF2B5EF4-FFF2-40B4-BE49-F238E27FC236}">
                <a16:creationId xmlns:a16="http://schemas.microsoft.com/office/drawing/2014/main" id="{F9372466-69A2-33CD-0EF2-A8C34D63BB5C}"/>
              </a:ext>
            </a:extLst>
          </p:cNvPr>
          <p:cNvSpPr txBox="1"/>
          <p:nvPr/>
        </p:nvSpPr>
        <p:spPr>
          <a:xfrm>
            <a:off x="6328832" y="2899127"/>
            <a:ext cx="53975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600"/>
              <a:t>7</a:t>
            </a:r>
          </a:p>
        </p:txBody>
      </p:sp>
      <p:sp>
        <p:nvSpPr>
          <p:cNvPr id="43" name="文本框 42">
            <a:extLst>
              <a:ext uri="{FF2B5EF4-FFF2-40B4-BE49-F238E27FC236}">
                <a16:creationId xmlns:a16="http://schemas.microsoft.com/office/drawing/2014/main" id="{796B0A62-860D-8EA1-828A-5F1FCB70CCC0}"/>
              </a:ext>
            </a:extLst>
          </p:cNvPr>
          <p:cNvSpPr txBox="1"/>
          <p:nvPr/>
        </p:nvSpPr>
        <p:spPr>
          <a:xfrm>
            <a:off x="6773331" y="3324576"/>
            <a:ext cx="53975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600"/>
              <a:t>8</a:t>
            </a:r>
          </a:p>
        </p:txBody>
      </p:sp>
      <p:sp>
        <p:nvSpPr>
          <p:cNvPr id="45" name="文本框 44">
            <a:extLst>
              <a:ext uri="{FF2B5EF4-FFF2-40B4-BE49-F238E27FC236}">
                <a16:creationId xmlns:a16="http://schemas.microsoft.com/office/drawing/2014/main" id="{88B169A7-DB5C-109B-050D-96331D870B6E}"/>
              </a:ext>
            </a:extLst>
          </p:cNvPr>
          <p:cNvSpPr txBox="1"/>
          <p:nvPr/>
        </p:nvSpPr>
        <p:spPr>
          <a:xfrm>
            <a:off x="7827431" y="2848326"/>
            <a:ext cx="53975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600"/>
              <a:t>6</a:t>
            </a:r>
          </a:p>
        </p:txBody>
      </p:sp>
      <p:sp>
        <p:nvSpPr>
          <p:cNvPr id="47" name="文本框 46">
            <a:extLst>
              <a:ext uri="{FF2B5EF4-FFF2-40B4-BE49-F238E27FC236}">
                <a16:creationId xmlns:a16="http://schemas.microsoft.com/office/drawing/2014/main" id="{76CDC10B-1A35-819F-80DB-2B0BD99F88DC}"/>
              </a:ext>
            </a:extLst>
          </p:cNvPr>
          <p:cNvSpPr txBox="1"/>
          <p:nvPr/>
        </p:nvSpPr>
        <p:spPr>
          <a:xfrm>
            <a:off x="7325781" y="3197576"/>
            <a:ext cx="53975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600"/>
              <a:t>8</a:t>
            </a:r>
          </a:p>
        </p:txBody>
      </p:sp>
      <p:cxnSp>
        <p:nvCxnSpPr>
          <p:cNvPr id="49" name="直接箭头连接符 48">
            <a:extLst>
              <a:ext uri="{FF2B5EF4-FFF2-40B4-BE49-F238E27FC236}">
                <a16:creationId xmlns:a16="http://schemas.microsoft.com/office/drawing/2014/main" id="{7F0AB768-AE1B-767C-7A7E-0F3F59DA9E9A}"/>
              </a:ext>
            </a:extLst>
          </p:cNvPr>
          <p:cNvCxnSpPr>
            <a:cxnSpLocks/>
          </p:cNvCxnSpPr>
          <p:nvPr/>
        </p:nvCxnSpPr>
        <p:spPr>
          <a:xfrm flipH="1">
            <a:off x="6666928" y="3978462"/>
            <a:ext cx="1085355" cy="10638"/>
          </a:xfrm>
          <a:prstGeom prst="straightConnector1">
            <a:avLst/>
          </a:prstGeom>
          <a:ln w="28575">
            <a:solidFill>
              <a:srgbClr val="65516C"/>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3708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1"/>
          <p:cNvSpPr txBox="1">
            <a:spLocks noGrp="1"/>
          </p:cNvSpPr>
          <p:nvPr>
            <p:ph type="title"/>
          </p:nvPr>
        </p:nvSpPr>
        <p:spPr>
          <a:xfrm>
            <a:off x="4106573" y="2713075"/>
            <a:ext cx="4215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1">
                <a:solidFill>
                  <a:schemeClr val="tx1"/>
                </a:solidFill>
                <a:latin typeface="+mn-lt"/>
              </a:rPr>
              <a:t>Research Question</a:t>
            </a:r>
            <a:endParaRPr b="1">
              <a:solidFill>
                <a:schemeClr val="tx1"/>
              </a:solidFill>
              <a:latin typeface="+mn-lt"/>
            </a:endParaRPr>
          </a:p>
        </p:txBody>
      </p:sp>
      <p:sp>
        <p:nvSpPr>
          <p:cNvPr id="497" name="Google Shape;497;p41"/>
          <p:cNvSpPr txBox="1">
            <a:spLocks noGrp="1"/>
          </p:cNvSpPr>
          <p:nvPr>
            <p:ph type="subTitle" idx="1"/>
          </p:nvPr>
        </p:nvSpPr>
        <p:spPr>
          <a:xfrm>
            <a:off x="4106550" y="3361350"/>
            <a:ext cx="4553486" cy="979500"/>
          </a:xfrm>
          <a:prstGeom prst="rect">
            <a:avLst/>
          </a:prstGeom>
        </p:spPr>
        <p:txBody>
          <a:bodyPr spcFirstLastPara="1" wrap="square" lIns="91425" tIns="91425" rIns="91425" bIns="91425" anchor="t" anchorCtr="0">
            <a:noAutofit/>
          </a:bodyPr>
          <a:lstStyle/>
          <a:p>
            <a:pPr marL="0" indent="0">
              <a:spcAft>
                <a:spcPts val="1600"/>
              </a:spcAft>
            </a:pPr>
            <a:r>
              <a:rPr lang="en-US" sz="1600">
                <a:solidFill>
                  <a:srgbClr val="0D0D0D"/>
                </a:solidFill>
              </a:rPr>
              <a:t>What are the effective methods for predicting link </a:t>
            </a:r>
            <a:r>
              <a:rPr lang="en-US" sz="1600" b="1">
                <a:solidFill>
                  <a:srgbClr val="0D0D0D"/>
                </a:solidFill>
              </a:rPr>
              <a:t>weights</a:t>
            </a:r>
            <a:r>
              <a:rPr lang="en-US" sz="1600">
                <a:solidFill>
                  <a:srgbClr val="0D0D0D"/>
                </a:solidFill>
              </a:rPr>
              <a:t> in Bitcoin OTC trust networks using deep learning and traditional network analysis?</a:t>
            </a:r>
            <a:endParaRPr lang="zh-CN"/>
          </a:p>
        </p:txBody>
      </p:sp>
      <p:grpSp>
        <p:nvGrpSpPr>
          <p:cNvPr id="499" name="Google Shape;499;p41"/>
          <p:cNvGrpSpPr/>
          <p:nvPr/>
        </p:nvGrpSpPr>
        <p:grpSpPr>
          <a:xfrm flipH="1">
            <a:off x="3638167" y="4073534"/>
            <a:ext cx="492036" cy="492056"/>
            <a:chOff x="238125" y="1209825"/>
            <a:chExt cx="621650" cy="621675"/>
          </a:xfrm>
        </p:grpSpPr>
        <p:sp>
          <p:nvSpPr>
            <p:cNvPr id="500" name="Google Shape;500;p4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41"/>
          <p:cNvGrpSpPr/>
          <p:nvPr/>
        </p:nvGrpSpPr>
        <p:grpSpPr>
          <a:xfrm flipH="1">
            <a:off x="8177977" y="383970"/>
            <a:ext cx="492036" cy="492056"/>
            <a:chOff x="238125" y="1209825"/>
            <a:chExt cx="621650" cy="621675"/>
          </a:xfrm>
        </p:grpSpPr>
        <p:sp>
          <p:nvSpPr>
            <p:cNvPr id="509" name="Google Shape;509;p4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496;p41">
            <a:extLst>
              <a:ext uri="{FF2B5EF4-FFF2-40B4-BE49-F238E27FC236}">
                <a16:creationId xmlns:a16="http://schemas.microsoft.com/office/drawing/2014/main" id="{395B444B-3655-BA75-DF8E-09DFB869BDD5}"/>
              </a:ext>
            </a:extLst>
          </p:cNvPr>
          <p:cNvSpPr txBox="1">
            <a:spLocks/>
          </p:cNvSpPr>
          <p:nvPr/>
        </p:nvSpPr>
        <p:spPr>
          <a:xfrm>
            <a:off x="4106573" y="554075"/>
            <a:ext cx="4215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9pPr>
          </a:lstStyle>
          <a:p>
            <a:r>
              <a:rPr lang="en-IN" b="1">
                <a:solidFill>
                  <a:schemeClr val="tx1"/>
                </a:solidFill>
                <a:latin typeface="+mn-lt"/>
              </a:rPr>
              <a:t>Motivation</a:t>
            </a:r>
            <a:endParaRPr lang="zh-CN" altLang="en-US">
              <a:solidFill>
                <a:schemeClr val="tx1"/>
              </a:solidFill>
            </a:endParaRPr>
          </a:p>
        </p:txBody>
      </p:sp>
      <p:sp>
        <p:nvSpPr>
          <p:cNvPr id="5" name="Google Shape;497;p41">
            <a:extLst>
              <a:ext uri="{FF2B5EF4-FFF2-40B4-BE49-F238E27FC236}">
                <a16:creationId xmlns:a16="http://schemas.microsoft.com/office/drawing/2014/main" id="{D37A1CAA-8433-A1B0-68F6-6C74C7D37021}"/>
              </a:ext>
            </a:extLst>
          </p:cNvPr>
          <p:cNvSpPr txBox="1">
            <a:spLocks/>
          </p:cNvSpPr>
          <p:nvPr/>
        </p:nvSpPr>
        <p:spPr>
          <a:xfrm>
            <a:off x="4119250" y="1240450"/>
            <a:ext cx="4547136" cy="14938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3"/>
              </a:buClr>
              <a:buSzPts val="1400"/>
              <a:buFont typeface="Source Sans Pro"/>
              <a:buNone/>
              <a:defRPr sz="1400" b="0" i="0" u="none" strike="noStrike" cap="none">
                <a:solidFill>
                  <a:schemeClr val="accent3"/>
                </a:solidFill>
                <a:latin typeface="Source Sans Pro"/>
                <a:ea typeface="Source Sans Pro"/>
                <a:cs typeface="Source Sans Pro"/>
                <a:sym typeface="Source Sans Pro"/>
              </a:defRPr>
            </a:lvl1pPr>
            <a:lvl2pPr marL="914400" marR="0" lvl="1" indent="-317500" algn="ctr" rtl="0">
              <a:lnSpc>
                <a:spcPct val="100000"/>
              </a:lnSpc>
              <a:spcBef>
                <a:spcPts val="1600"/>
              </a:spcBef>
              <a:spcAft>
                <a:spcPts val="0"/>
              </a:spcAft>
              <a:buClr>
                <a:schemeClr val="accent3"/>
              </a:buClr>
              <a:buSzPts val="1400"/>
              <a:buFont typeface="Source Sans Pro"/>
              <a:buNone/>
              <a:defRPr sz="1400" b="0" i="0" u="none" strike="noStrike" cap="none">
                <a:solidFill>
                  <a:schemeClr val="accent3"/>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accent3"/>
              </a:buClr>
              <a:buSzPts val="1400"/>
              <a:buFont typeface="Source Sans Pro"/>
              <a:buNone/>
              <a:defRPr sz="1400" b="0" i="0" u="none" strike="noStrike" cap="none">
                <a:solidFill>
                  <a:schemeClr val="accent3"/>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accent3"/>
              </a:buClr>
              <a:buSzPts val="1400"/>
              <a:buFont typeface="Source Sans Pro"/>
              <a:buNone/>
              <a:defRPr sz="1400" b="0" i="0" u="none" strike="noStrike" cap="none">
                <a:solidFill>
                  <a:schemeClr val="accent3"/>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accent3"/>
              </a:buClr>
              <a:buSzPts val="1400"/>
              <a:buFont typeface="Source Sans Pro"/>
              <a:buNone/>
              <a:defRPr sz="1400" b="0" i="0" u="none" strike="noStrike" cap="none">
                <a:solidFill>
                  <a:schemeClr val="accent3"/>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accent3"/>
              </a:buClr>
              <a:buSzPts val="1400"/>
              <a:buFont typeface="Source Sans Pro"/>
              <a:buNone/>
              <a:defRPr sz="1400" b="0" i="0" u="none" strike="noStrike" cap="none">
                <a:solidFill>
                  <a:schemeClr val="accent3"/>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accent3"/>
              </a:buClr>
              <a:buSzPts val="1400"/>
              <a:buFont typeface="Source Sans Pro"/>
              <a:buNone/>
              <a:defRPr sz="1400" b="0" i="0" u="none" strike="noStrike" cap="none">
                <a:solidFill>
                  <a:schemeClr val="accent3"/>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accent3"/>
              </a:buClr>
              <a:buSzPts val="1400"/>
              <a:buFont typeface="Source Sans Pro"/>
              <a:buNone/>
              <a:defRPr sz="1400" b="0" i="0" u="none" strike="noStrike" cap="none">
                <a:solidFill>
                  <a:schemeClr val="accent3"/>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accent3"/>
              </a:buClr>
              <a:buSzPts val="1400"/>
              <a:buFont typeface="Source Sans Pro"/>
              <a:buNone/>
              <a:defRPr sz="1400" b="0" i="0" u="none" strike="noStrike" cap="none">
                <a:solidFill>
                  <a:schemeClr val="accent3"/>
                </a:solidFill>
                <a:latin typeface="Source Sans Pro"/>
                <a:ea typeface="Source Sans Pro"/>
                <a:cs typeface="Source Sans Pro"/>
                <a:sym typeface="Source Sans Pro"/>
              </a:defRPr>
            </a:lvl9pPr>
          </a:lstStyle>
          <a:p>
            <a:pPr marL="0" indent="0">
              <a:spcAft>
                <a:spcPts val="1600"/>
              </a:spcAft>
            </a:pPr>
            <a:r>
              <a:rPr lang="en-US" sz="1600">
                <a:solidFill>
                  <a:srgbClr val="0D0D0D"/>
                </a:solidFill>
              </a:rPr>
              <a:t>Accurately </a:t>
            </a:r>
            <a:r>
              <a:rPr lang="en-US" sz="1600" b="1">
                <a:solidFill>
                  <a:srgbClr val="0D0D0D"/>
                </a:solidFill>
              </a:rPr>
              <a:t>predicting user trust relationships (ratings)</a:t>
            </a:r>
            <a:r>
              <a:rPr lang="en-US" sz="1600">
                <a:solidFill>
                  <a:srgbClr val="0D0D0D"/>
                </a:solidFill>
              </a:rPr>
              <a:t> through link weight prediction can enhance transaction security and improve user experience on the Bitcoin OTC platform.</a:t>
            </a:r>
            <a:endParaRPr lang="zh-CN"/>
          </a:p>
        </p:txBody>
      </p:sp>
      <p:sp>
        <p:nvSpPr>
          <p:cNvPr id="7" name="七边形 6">
            <a:extLst>
              <a:ext uri="{FF2B5EF4-FFF2-40B4-BE49-F238E27FC236}">
                <a16:creationId xmlns:a16="http://schemas.microsoft.com/office/drawing/2014/main" id="{326534A1-950C-E1DB-0F8E-D270AA60AFB6}"/>
              </a:ext>
            </a:extLst>
          </p:cNvPr>
          <p:cNvSpPr/>
          <p:nvPr/>
        </p:nvSpPr>
        <p:spPr>
          <a:xfrm>
            <a:off x="1999106" y="1494281"/>
            <a:ext cx="546100" cy="546100"/>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a:solidFill>
                  <a:srgbClr val="65516C"/>
                </a:solidFill>
                <a:ea typeface="宋体"/>
                <a:cs typeface="Arial"/>
              </a:rPr>
              <a:t>1</a:t>
            </a:r>
          </a:p>
        </p:txBody>
      </p:sp>
      <p:sp>
        <p:nvSpPr>
          <p:cNvPr id="9" name="七边形 8">
            <a:extLst>
              <a:ext uri="{FF2B5EF4-FFF2-40B4-BE49-F238E27FC236}">
                <a16:creationId xmlns:a16="http://schemas.microsoft.com/office/drawing/2014/main" id="{F81E5D77-8752-23CD-9BFE-0DA46EE3C054}"/>
              </a:ext>
            </a:extLst>
          </p:cNvPr>
          <p:cNvSpPr/>
          <p:nvPr/>
        </p:nvSpPr>
        <p:spPr>
          <a:xfrm>
            <a:off x="1173605" y="2567430"/>
            <a:ext cx="546100" cy="546100"/>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a:solidFill>
                  <a:srgbClr val="65516C"/>
                </a:solidFill>
                <a:ea typeface="宋体"/>
                <a:cs typeface="Arial"/>
              </a:rPr>
              <a:t>2</a:t>
            </a:r>
          </a:p>
        </p:txBody>
      </p:sp>
      <p:sp>
        <p:nvSpPr>
          <p:cNvPr id="11" name="七边形 10">
            <a:extLst>
              <a:ext uri="{FF2B5EF4-FFF2-40B4-BE49-F238E27FC236}">
                <a16:creationId xmlns:a16="http://schemas.microsoft.com/office/drawing/2014/main" id="{B7F616E5-4091-CCD3-CD4E-6543BDF7E508}"/>
              </a:ext>
            </a:extLst>
          </p:cNvPr>
          <p:cNvSpPr/>
          <p:nvPr/>
        </p:nvSpPr>
        <p:spPr>
          <a:xfrm>
            <a:off x="2799205" y="2567430"/>
            <a:ext cx="546100" cy="546100"/>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a:solidFill>
                  <a:srgbClr val="65516C"/>
                </a:solidFill>
                <a:ea typeface="宋体"/>
                <a:cs typeface="Arial"/>
              </a:rPr>
              <a:t>3</a:t>
            </a:r>
            <a:endParaRPr lang="zh-CN"/>
          </a:p>
        </p:txBody>
      </p:sp>
      <p:cxnSp>
        <p:nvCxnSpPr>
          <p:cNvPr id="13" name="直接箭头连接符 12">
            <a:extLst>
              <a:ext uri="{FF2B5EF4-FFF2-40B4-BE49-F238E27FC236}">
                <a16:creationId xmlns:a16="http://schemas.microsoft.com/office/drawing/2014/main" id="{4F7F4EC2-922C-D7CC-CE93-7DA3123EB797}"/>
              </a:ext>
            </a:extLst>
          </p:cNvPr>
          <p:cNvCxnSpPr/>
          <p:nvPr/>
        </p:nvCxnSpPr>
        <p:spPr>
          <a:xfrm flipH="1">
            <a:off x="1421637" y="1944750"/>
            <a:ext cx="590550" cy="603250"/>
          </a:xfrm>
          <a:prstGeom prst="straightConnector1">
            <a:avLst/>
          </a:prstGeom>
          <a:ln w="28575">
            <a:solidFill>
              <a:srgbClr val="65516C"/>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CEC0B9CC-0F57-71D4-E9A9-BD1721BF777A}"/>
              </a:ext>
            </a:extLst>
          </p:cNvPr>
          <p:cNvCxnSpPr>
            <a:cxnSpLocks/>
          </p:cNvCxnSpPr>
          <p:nvPr/>
        </p:nvCxnSpPr>
        <p:spPr>
          <a:xfrm flipV="1">
            <a:off x="1618486" y="2039999"/>
            <a:ext cx="514350" cy="546100"/>
          </a:xfrm>
          <a:prstGeom prst="straightConnector1">
            <a:avLst/>
          </a:prstGeom>
          <a:ln w="28575">
            <a:solidFill>
              <a:srgbClr val="65516C"/>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a:extLst>
              <a:ext uri="{FF2B5EF4-FFF2-40B4-BE49-F238E27FC236}">
                <a16:creationId xmlns:a16="http://schemas.microsoft.com/office/drawing/2014/main" id="{58897A67-257A-F8DD-C51A-BAB2635E11A0}"/>
              </a:ext>
            </a:extLst>
          </p:cNvPr>
          <p:cNvCxnSpPr>
            <a:cxnSpLocks/>
          </p:cNvCxnSpPr>
          <p:nvPr/>
        </p:nvCxnSpPr>
        <p:spPr>
          <a:xfrm>
            <a:off x="2456686" y="2039999"/>
            <a:ext cx="412750" cy="546100"/>
          </a:xfrm>
          <a:prstGeom prst="straightConnector1">
            <a:avLst/>
          </a:prstGeom>
          <a:ln w="28575">
            <a:solidFill>
              <a:srgbClr val="65516C"/>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C545AB76-B3C9-DDBC-08D8-199CB26ACAA2}"/>
              </a:ext>
            </a:extLst>
          </p:cNvPr>
          <p:cNvCxnSpPr>
            <a:cxnSpLocks/>
          </p:cNvCxnSpPr>
          <p:nvPr/>
        </p:nvCxnSpPr>
        <p:spPr>
          <a:xfrm flipH="1" flipV="1">
            <a:off x="2551936" y="1938399"/>
            <a:ext cx="495300" cy="609600"/>
          </a:xfrm>
          <a:prstGeom prst="straightConnector1">
            <a:avLst/>
          </a:prstGeom>
          <a:ln w="28575">
            <a:solidFill>
              <a:srgbClr val="65516C"/>
            </a:solidFill>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016FB7B9-0F02-FC3B-311A-1AAFA95D287E}"/>
              </a:ext>
            </a:extLst>
          </p:cNvPr>
          <p:cNvSpPr txBox="1"/>
          <p:nvPr/>
        </p:nvSpPr>
        <p:spPr>
          <a:xfrm>
            <a:off x="2120900" y="3109686"/>
            <a:ext cx="53975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3200" b="1"/>
              <a:t>?</a:t>
            </a:r>
            <a:endParaRPr lang="zh-CN" sz="3200" b="1"/>
          </a:p>
        </p:txBody>
      </p:sp>
      <p:sp>
        <p:nvSpPr>
          <p:cNvPr id="25" name="文本框 24">
            <a:extLst>
              <a:ext uri="{FF2B5EF4-FFF2-40B4-BE49-F238E27FC236}">
                <a16:creationId xmlns:a16="http://schemas.microsoft.com/office/drawing/2014/main" id="{3F867D1C-6A3A-31FD-237F-1FDFD976057A}"/>
              </a:ext>
            </a:extLst>
          </p:cNvPr>
          <p:cNvSpPr txBox="1"/>
          <p:nvPr/>
        </p:nvSpPr>
        <p:spPr>
          <a:xfrm>
            <a:off x="1396999" y="1974849"/>
            <a:ext cx="53975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600"/>
              <a:t>7</a:t>
            </a:r>
          </a:p>
        </p:txBody>
      </p:sp>
      <p:sp>
        <p:nvSpPr>
          <p:cNvPr id="27" name="文本框 26">
            <a:extLst>
              <a:ext uri="{FF2B5EF4-FFF2-40B4-BE49-F238E27FC236}">
                <a16:creationId xmlns:a16="http://schemas.microsoft.com/office/drawing/2014/main" id="{86FBED5E-C790-C373-E2F9-7553F4F1FD5A}"/>
              </a:ext>
            </a:extLst>
          </p:cNvPr>
          <p:cNvSpPr txBox="1"/>
          <p:nvPr/>
        </p:nvSpPr>
        <p:spPr>
          <a:xfrm>
            <a:off x="1841498" y="2400298"/>
            <a:ext cx="53975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600"/>
              <a:t>8</a:t>
            </a:r>
          </a:p>
        </p:txBody>
      </p:sp>
      <p:sp>
        <p:nvSpPr>
          <p:cNvPr id="29" name="文本框 28">
            <a:extLst>
              <a:ext uri="{FF2B5EF4-FFF2-40B4-BE49-F238E27FC236}">
                <a16:creationId xmlns:a16="http://schemas.microsoft.com/office/drawing/2014/main" id="{06BD2379-D3DF-906B-A9E6-E606870AC40B}"/>
              </a:ext>
            </a:extLst>
          </p:cNvPr>
          <p:cNvSpPr txBox="1"/>
          <p:nvPr/>
        </p:nvSpPr>
        <p:spPr>
          <a:xfrm>
            <a:off x="2895598" y="1924048"/>
            <a:ext cx="53975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600"/>
              <a:t>6</a:t>
            </a:r>
          </a:p>
        </p:txBody>
      </p:sp>
      <p:sp>
        <p:nvSpPr>
          <p:cNvPr id="31" name="文本框 30">
            <a:extLst>
              <a:ext uri="{FF2B5EF4-FFF2-40B4-BE49-F238E27FC236}">
                <a16:creationId xmlns:a16="http://schemas.microsoft.com/office/drawing/2014/main" id="{0CE17E0D-1A36-E86A-AB1F-63F055C750FE}"/>
              </a:ext>
            </a:extLst>
          </p:cNvPr>
          <p:cNvSpPr txBox="1"/>
          <p:nvPr/>
        </p:nvSpPr>
        <p:spPr>
          <a:xfrm>
            <a:off x="2393948" y="2273298"/>
            <a:ext cx="53975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600"/>
              <a:t>8</a:t>
            </a:r>
          </a:p>
        </p:txBody>
      </p:sp>
      <p:cxnSp>
        <p:nvCxnSpPr>
          <p:cNvPr id="2" name="直接箭头连接符 1">
            <a:extLst>
              <a:ext uri="{FF2B5EF4-FFF2-40B4-BE49-F238E27FC236}">
                <a16:creationId xmlns:a16="http://schemas.microsoft.com/office/drawing/2014/main" id="{65691D11-04BE-7EF5-A17B-6B43B3AD891D}"/>
              </a:ext>
            </a:extLst>
          </p:cNvPr>
          <p:cNvCxnSpPr>
            <a:cxnSpLocks/>
          </p:cNvCxnSpPr>
          <p:nvPr/>
        </p:nvCxnSpPr>
        <p:spPr>
          <a:xfrm flipH="1">
            <a:off x="1735095" y="3054184"/>
            <a:ext cx="1085355" cy="10638"/>
          </a:xfrm>
          <a:prstGeom prst="straightConnector1">
            <a:avLst/>
          </a:prstGeom>
          <a:ln w="28575">
            <a:solidFill>
              <a:srgbClr val="65516C"/>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513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3" name="Google Shape;523;p42"/>
          <p:cNvSpPr txBox="1">
            <a:spLocks noGrp="1"/>
          </p:cNvSpPr>
          <p:nvPr>
            <p:ph type="title"/>
          </p:nvPr>
        </p:nvSpPr>
        <p:spPr>
          <a:xfrm>
            <a:off x="467355" y="256105"/>
            <a:ext cx="5423589" cy="1915500"/>
          </a:xfrm>
          <a:prstGeom prst="rect">
            <a:avLst/>
          </a:prstGeom>
        </p:spPr>
        <p:txBody>
          <a:bodyPr spcFirstLastPara="1" wrap="square" lIns="91425" tIns="91425" rIns="91425" bIns="91425" anchor="ctr" anchorCtr="0">
            <a:noAutofit/>
          </a:bodyPr>
          <a:lstStyle/>
          <a:p>
            <a:r>
              <a:rPr lang="en-IN" sz="2600" b="1">
                <a:latin typeface="+mn-lt"/>
                <a:cs typeface="Arial"/>
              </a:rPr>
              <a:t>Degree </a:t>
            </a:r>
            <a:r>
              <a:rPr lang="en-IN" sz="2600" b="1">
                <a:latin typeface="+mn-lt"/>
              </a:rPr>
              <a:t>Distribution: Power law</a:t>
            </a:r>
            <a:endParaRPr lang="zh-CN" altLang="en-US" sz="2600" b="1">
              <a:latin typeface="+mn-lt"/>
            </a:endParaRPr>
          </a:p>
        </p:txBody>
      </p:sp>
      <p:grpSp>
        <p:nvGrpSpPr>
          <p:cNvPr id="528" name="Google Shape;528;p42"/>
          <p:cNvGrpSpPr/>
          <p:nvPr/>
        </p:nvGrpSpPr>
        <p:grpSpPr>
          <a:xfrm flipH="1">
            <a:off x="8068692" y="383970"/>
            <a:ext cx="492036" cy="492056"/>
            <a:chOff x="238125" y="1209825"/>
            <a:chExt cx="621650" cy="621675"/>
          </a:xfrm>
        </p:grpSpPr>
        <p:sp>
          <p:nvSpPr>
            <p:cNvPr id="529" name="Google Shape;529;p42"/>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2"/>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2"/>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2"/>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2"/>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2"/>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2"/>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2"/>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图片 3" descr="图表, 折线图&#10;&#10;已自动生成说明">
            <a:extLst>
              <a:ext uri="{FF2B5EF4-FFF2-40B4-BE49-F238E27FC236}">
                <a16:creationId xmlns:a16="http://schemas.microsoft.com/office/drawing/2014/main" id="{CB274CE7-DADD-714F-8F25-6A6FC974073F}"/>
              </a:ext>
            </a:extLst>
          </p:cNvPr>
          <p:cNvPicPr>
            <a:picLocks noChangeAspect="1"/>
          </p:cNvPicPr>
          <p:nvPr/>
        </p:nvPicPr>
        <p:blipFill>
          <a:blip r:embed="rId3"/>
          <a:stretch>
            <a:fillRect/>
          </a:stretch>
        </p:blipFill>
        <p:spPr>
          <a:xfrm>
            <a:off x="4571680" y="1678642"/>
            <a:ext cx="4114800" cy="3086100"/>
          </a:xfrm>
          <a:prstGeom prst="rect">
            <a:avLst/>
          </a:prstGeom>
        </p:spPr>
      </p:pic>
      <p:pic>
        <p:nvPicPr>
          <p:cNvPr id="5" name="图片 4" descr="图表, 折线图&#10;&#10;已自动生成说明">
            <a:extLst>
              <a:ext uri="{FF2B5EF4-FFF2-40B4-BE49-F238E27FC236}">
                <a16:creationId xmlns:a16="http://schemas.microsoft.com/office/drawing/2014/main" id="{F6B1CFAC-E884-B927-58F4-52ADF40A0F4B}"/>
              </a:ext>
            </a:extLst>
          </p:cNvPr>
          <p:cNvPicPr>
            <a:picLocks noChangeAspect="1"/>
          </p:cNvPicPr>
          <p:nvPr/>
        </p:nvPicPr>
        <p:blipFill>
          <a:blip r:embed="rId4"/>
          <a:stretch>
            <a:fillRect/>
          </a:stretch>
        </p:blipFill>
        <p:spPr>
          <a:xfrm>
            <a:off x="454318" y="1677040"/>
            <a:ext cx="4114800" cy="3086100"/>
          </a:xfrm>
          <a:prstGeom prst="rect">
            <a:avLst/>
          </a:prstGeom>
        </p:spPr>
      </p:pic>
    </p:spTree>
    <p:extLst>
      <p:ext uri="{BB962C8B-B14F-4D97-AF65-F5344CB8AC3E}">
        <p14:creationId xmlns:p14="http://schemas.microsoft.com/office/powerpoint/2010/main" val="1450855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3" name="Google Shape;523;p42"/>
          <p:cNvSpPr txBox="1">
            <a:spLocks noGrp="1"/>
          </p:cNvSpPr>
          <p:nvPr>
            <p:ph type="title"/>
          </p:nvPr>
        </p:nvSpPr>
        <p:spPr>
          <a:xfrm>
            <a:off x="467355" y="256105"/>
            <a:ext cx="5423589" cy="1915500"/>
          </a:xfrm>
          <a:prstGeom prst="rect">
            <a:avLst/>
          </a:prstGeom>
        </p:spPr>
        <p:txBody>
          <a:bodyPr spcFirstLastPara="1" wrap="square" lIns="91425" tIns="91425" rIns="91425" bIns="91425" anchor="ctr" anchorCtr="0">
            <a:noAutofit/>
          </a:bodyPr>
          <a:lstStyle/>
          <a:p>
            <a:r>
              <a:rPr lang="en-IN" sz="2600" b="1">
                <a:latin typeface="+mn-lt"/>
                <a:cs typeface="Arial"/>
              </a:rPr>
              <a:t>Degree </a:t>
            </a:r>
            <a:r>
              <a:rPr lang="en-IN" sz="2600" b="1">
                <a:latin typeface="+mn-lt"/>
              </a:rPr>
              <a:t>Distribution: Power law</a:t>
            </a:r>
            <a:endParaRPr lang="zh-CN" altLang="en-US" sz="2600" b="1">
              <a:latin typeface="+mn-lt"/>
            </a:endParaRPr>
          </a:p>
        </p:txBody>
      </p:sp>
      <p:grpSp>
        <p:nvGrpSpPr>
          <p:cNvPr id="528" name="Google Shape;528;p42"/>
          <p:cNvGrpSpPr/>
          <p:nvPr/>
        </p:nvGrpSpPr>
        <p:grpSpPr>
          <a:xfrm flipH="1">
            <a:off x="8068692" y="383970"/>
            <a:ext cx="492036" cy="492056"/>
            <a:chOff x="238125" y="1209825"/>
            <a:chExt cx="621650" cy="621675"/>
          </a:xfrm>
        </p:grpSpPr>
        <p:sp>
          <p:nvSpPr>
            <p:cNvPr id="529" name="Google Shape;529;p42"/>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2"/>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2"/>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2"/>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2"/>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2"/>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2"/>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2"/>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图片 1" descr="图表, 折线图&#10;&#10;已自动生成说明">
            <a:extLst>
              <a:ext uri="{FF2B5EF4-FFF2-40B4-BE49-F238E27FC236}">
                <a16:creationId xmlns:a16="http://schemas.microsoft.com/office/drawing/2014/main" id="{AFF8342D-DC33-4AB2-68E4-9AC92BE14D8A}"/>
              </a:ext>
            </a:extLst>
          </p:cNvPr>
          <p:cNvPicPr>
            <a:picLocks noChangeAspect="1"/>
          </p:cNvPicPr>
          <p:nvPr/>
        </p:nvPicPr>
        <p:blipFill>
          <a:blip r:embed="rId3"/>
          <a:stretch>
            <a:fillRect/>
          </a:stretch>
        </p:blipFill>
        <p:spPr>
          <a:xfrm>
            <a:off x="4570079" y="1696249"/>
            <a:ext cx="4114800" cy="3086100"/>
          </a:xfrm>
          <a:prstGeom prst="rect">
            <a:avLst/>
          </a:prstGeom>
        </p:spPr>
      </p:pic>
      <p:pic>
        <p:nvPicPr>
          <p:cNvPr id="3" name="图片 2" descr="图表, 折线图&#10;&#10;已自动生成说明">
            <a:extLst>
              <a:ext uri="{FF2B5EF4-FFF2-40B4-BE49-F238E27FC236}">
                <a16:creationId xmlns:a16="http://schemas.microsoft.com/office/drawing/2014/main" id="{76A11853-E0CD-EF5C-8BC4-4CB8F75071CD}"/>
              </a:ext>
            </a:extLst>
          </p:cNvPr>
          <p:cNvPicPr>
            <a:picLocks noChangeAspect="1"/>
          </p:cNvPicPr>
          <p:nvPr/>
        </p:nvPicPr>
        <p:blipFill>
          <a:blip r:embed="rId4"/>
          <a:stretch>
            <a:fillRect/>
          </a:stretch>
        </p:blipFill>
        <p:spPr>
          <a:xfrm>
            <a:off x="467126" y="1694648"/>
            <a:ext cx="4114800" cy="3086100"/>
          </a:xfrm>
          <a:prstGeom prst="rect">
            <a:avLst/>
          </a:prstGeom>
        </p:spPr>
      </p:pic>
    </p:spTree>
    <p:extLst>
      <p:ext uri="{BB962C8B-B14F-4D97-AF65-F5344CB8AC3E}">
        <p14:creationId xmlns:p14="http://schemas.microsoft.com/office/powerpoint/2010/main" val="28926636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b="1">
                <a:latin typeface="+mn-lt"/>
              </a:rPr>
              <a:t>Proposed Methods and Algorithms</a:t>
            </a:r>
            <a:endParaRPr b="1">
              <a:latin typeface="+mn-lt"/>
            </a:endParaRPr>
          </a:p>
        </p:txBody>
      </p:sp>
      <p:sp>
        <p:nvSpPr>
          <p:cNvPr id="579" name="Google Shape;579;p44"/>
          <p:cNvSpPr txBox="1">
            <a:spLocks noGrp="1"/>
          </p:cNvSpPr>
          <p:nvPr>
            <p:ph type="title" idx="2"/>
          </p:nvPr>
        </p:nvSpPr>
        <p:spPr>
          <a:xfrm>
            <a:off x="1623763" y="3237488"/>
            <a:ext cx="26022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a:t>
            </a:r>
            <a:endParaRPr/>
          </a:p>
        </p:txBody>
      </p:sp>
      <p:sp>
        <p:nvSpPr>
          <p:cNvPr id="580" name="Google Shape;580;p44"/>
          <p:cNvSpPr txBox="1">
            <a:spLocks noGrp="1"/>
          </p:cNvSpPr>
          <p:nvPr>
            <p:ph type="title" idx="3"/>
          </p:nvPr>
        </p:nvSpPr>
        <p:spPr>
          <a:xfrm>
            <a:off x="4918042" y="3237488"/>
            <a:ext cx="26022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a:t>
            </a:r>
            <a:endParaRPr/>
          </a:p>
        </p:txBody>
      </p:sp>
      <p:sp>
        <p:nvSpPr>
          <p:cNvPr id="581" name="Google Shape;581;p44"/>
          <p:cNvSpPr txBox="1">
            <a:spLocks noGrp="1"/>
          </p:cNvSpPr>
          <p:nvPr>
            <p:ph type="subTitle" idx="1"/>
          </p:nvPr>
        </p:nvSpPr>
        <p:spPr>
          <a:xfrm>
            <a:off x="4918047" y="3632050"/>
            <a:ext cx="2602200" cy="833700"/>
          </a:xfrm>
          <a:prstGeom prst="rect">
            <a:avLst/>
          </a:prstGeom>
        </p:spPr>
        <p:txBody>
          <a:bodyPr spcFirstLastPara="1" wrap="square" lIns="91425" tIns="91425" rIns="91425" bIns="91425" anchor="t" anchorCtr="0">
            <a:noAutofit/>
          </a:bodyPr>
          <a:lstStyle/>
          <a:p>
            <a:pPr marL="0" indent="0"/>
            <a:r>
              <a:rPr lang="en-IN"/>
              <a:t>Deep Learning</a:t>
            </a:r>
          </a:p>
        </p:txBody>
      </p:sp>
      <p:sp>
        <p:nvSpPr>
          <p:cNvPr id="583" name="Google Shape;583;p44"/>
          <p:cNvSpPr/>
          <p:nvPr/>
        </p:nvSpPr>
        <p:spPr>
          <a:xfrm>
            <a:off x="2246575" y="1651913"/>
            <a:ext cx="1356600" cy="13566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4"/>
          <p:cNvSpPr/>
          <p:nvPr/>
        </p:nvSpPr>
        <p:spPr>
          <a:xfrm>
            <a:off x="5540856" y="1651913"/>
            <a:ext cx="1356600" cy="13566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 name="Google Shape;585;p44"/>
          <p:cNvGrpSpPr/>
          <p:nvPr/>
        </p:nvGrpSpPr>
        <p:grpSpPr>
          <a:xfrm>
            <a:off x="587422" y="1428570"/>
            <a:ext cx="492036" cy="492056"/>
            <a:chOff x="238125" y="1209825"/>
            <a:chExt cx="621650" cy="621675"/>
          </a:xfrm>
        </p:grpSpPr>
        <p:sp>
          <p:nvSpPr>
            <p:cNvPr id="586" name="Google Shape;586;p44"/>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4"/>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4"/>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4"/>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4"/>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4"/>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 name="Google Shape;594;p44"/>
          <p:cNvGrpSpPr/>
          <p:nvPr/>
        </p:nvGrpSpPr>
        <p:grpSpPr>
          <a:xfrm>
            <a:off x="8177985" y="4131945"/>
            <a:ext cx="492036" cy="492056"/>
            <a:chOff x="238125" y="1209825"/>
            <a:chExt cx="621650" cy="621675"/>
          </a:xfrm>
        </p:grpSpPr>
        <p:sp>
          <p:nvSpPr>
            <p:cNvPr id="595" name="Google Shape;595;p44"/>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4"/>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4"/>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4"/>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4"/>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4"/>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4"/>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4"/>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44"/>
          <p:cNvGrpSpPr/>
          <p:nvPr/>
        </p:nvGrpSpPr>
        <p:grpSpPr>
          <a:xfrm>
            <a:off x="5964347" y="2072104"/>
            <a:ext cx="509599" cy="505577"/>
            <a:chOff x="2508825" y="2318350"/>
            <a:chExt cx="297750" cy="295400"/>
          </a:xfrm>
        </p:grpSpPr>
        <p:sp>
          <p:nvSpPr>
            <p:cNvPr id="604" name="Google Shape;604;p44"/>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4"/>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44"/>
          <p:cNvGrpSpPr/>
          <p:nvPr/>
        </p:nvGrpSpPr>
        <p:grpSpPr>
          <a:xfrm>
            <a:off x="2670262" y="2091233"/>
            <a:ext cx="509599" cy="509214"/>
            <a:chOff x="1413250" y="2680675"/>
            <a:chExt cx="297750" cy="297525"/>
          </a:xfrm>
        </p:grpSpPr>
        <p:sp>
          <p:nvSpPr>
            <p:cNvPr id="607" name="Google Shape;607;p44"/>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4"/>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4"/>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4"/>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4451F175-90C0-415A-0F33-A5CF8D45E2E4}"/>
              </a:ext>
            </a:extLst>
          </p:cNvPr>
          <p:cNvSpPr>
            <a:spLocks noGrp="1"/>
          </p:cNvSpPr>
          <p:nvPr>
            <p:ph type="subTitle" idx="4"/>
          </p:nvPr>
        </p:nvSpPr>
        <p:spPr/>
        <p:txBody>
          <a:bodyPr/>
          <a:lstStyle/>
          <a:p>
            <a:r>
              <a:rPr lang="en-IN" dirty="0">
                <a:solidFill>
                  <a:srgbClr val="191B1F"/>
                </a:solidFill>
              </a:rPr>
              <a:t>Alternating Least Squares</a:t>
            </a:r>
          </a:p>
        </p:txBody>
      </p:sp>
    </p:spTree>
    <p:extLst>
      <p:ext uri="{BB962C8B-B14F-4D97-AF65-F5344CB8AC3E}">
        <p14:creationId xmlns:p14="http://schemas.microsoft.com/office/powerpoint/2010/main" val="35677076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8"/>
          <p:cNvSpPr/>
          <p:nvPr/>
        </p:nvSpPr>
        <p:spPr>
          <a:xfrm>
            <a:off x="5247450" y="2441572"/>
            <a:ext cx="3019411" cy="386106"/>
          </a:xfrm>
          <a:prstGeom prst="rect">
            <a:avLst/>
          </a:prstGeom>
        </p:spPr>
        <p:txBody>
          <a:bodyPr>
            <a:prstTxWarp prst="textPlain">
              <a:avLst/>
            </a:prstTxWarp>
          </a:bodyPr>
          <a:lstStyle/>
          <a:p>
            <a:pPr lvl="0" algn="ctr"/>
            <a:endParaRPr b="0" i="0">
              <a:ln w="9525" cap="flat" cmpd="sng">
                <a:solidFill>
                  <a:schemeClr val="dk1"/>
                </a:solidFill>
                <a:prstDash val="solid"/>
                <a:round/>
                <a:headEnd type="none" w="sm" len="sm"/>
                <a:tailEnd type="none" w="sm" len="sm"/>
              </a:ln>
              <a:noFill/>
              <a:latin typeface="Montserrat;800"/>
            </a:endParaRPr>
          </a:p>
        </p:txBody>
      </p:sp>
      <p:sp>
        <p:nvSpPr>
          <p:cNvPr id="424" name="Google Shape;424;p38"/>
          <p:cNvSpPr/>
          <p:nvPr/>
        </p:nvSpPr>
        <p:spPr>
          <a:xfrm>
            <a:off x="608987" y="4222286"/>
            <a:ext cx="2619300" cy="57947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Subtitle 2">
            <a:extLst>
              <a:ext uri="{FF2B5EF4-FFF2-40B4-BE49-F238E27FC236}">
                <a16:creationId xmlns:a16="http://schemas.microsoft.com/office/drawing/2014/main" id="{873839E2-98B0-34D5-F8C7-B9EFA0AB0698}"/>
              </a:ext>
            </a:extLst>
          </p:cNvPr>
          <p:cNvSpPr txBox="1">
            <a:spLocks/>
          </p:cNvSpPr>
          <p:nvPr/>
        </p:nvSpPr>
        <p:spPr>
          <a:xfrm>
            <a:off x="226938" y="1280696"/>
            <a:ext cx="8593824" cy="3855968"/>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1600"/>
              <a:t>Since there are negative weights and degrees</a:t>
            </a:r>
            <a:endParaRPr lang="zh-CN" altLang="en-US" sz="1600"/>
          </a:p>
          <a:p>
            <a:r>
              <a:rPr lang="en-IN" sz="1600"/>
              <a:t>&amp; the power law distribution of positive &amp; negative degrees differ </a:t>
            </a:r>
            <a:endParaRPr lang="zh-CN" altLang="en-US" sz="1600">
              <a:ea typeface="Roboto"/>
            </a:endParaRPr>
          </a:p>
          <a:p>
            <a:endParaRPr lang="en-IN" sz="1600">
              <a:solidFill>
                <a:srgbClr val="3C4043"/>
              </a:solidFill>
              <a:ea typeface="Roboto"/>
              <a:cs typeface="Roboto"/>
            </a:endParaRPr>
          </a:p>
          <a:p>
            <a:r>
              <a:rPr lang="en-IN" sz="1600">
                <a:solidFill>
                  <a:srgbClr val="3C4043"/>
                </a:solidFill>
                <a:ea typeface="Roboto"/>
                <a:cs typeface="Roboto"/>
              </a:rPr>
              <a:t>Points in the linear regression method:</a:t>
            </a:r>
            <a:endParaRPr lang="zh-CN" altLang="en-US" sz="1600">
              <a:ea typeface="Roboto"/>
            </a:endParaRPr>
          </a:p>
          <a:p>
            <a:pPr>
              <a:buChar char="•"/>
            </a:pPr>
            <a:r>
              <a:rPr lang="en-IN" sz="1600" b="1">
                <a:solidFill>
                  <a:srgbClr val="3C4043"/>
                </a:solidFill>
                <a:ea typeface="Roboto"/>
                <a:cs typeface="Roboto"/>
              </a:rPr>
              <a:t>Divide and conquer</a:t>
            </a:r>
            <a:endParaRPr lang="en-IN" altLang="zh-CN" sz="1600" b="1">
              <a:solidFill>
                <a:srgbClr val="3C4043"/>
              </a:solidFill>
              <a:ea typeface="Roboto"/>
              <a:cs typeface="Roboto"/>
            </a:endParaRPr>
          </a:p>
          <a:p>
            <a:pPr lvl="1">
              <a:buFont typeface="Courier New"/>
              <a:buChar char="o"/>
            </a:pPr>
            <a:r>
              <a:rPr lang="en-IN" sz="1600">
                <a:solidFill>
                  <a:srgbClr val="3C4043"/>
                </a:solidFill>
                <a:ea typeface="Roboto"/>
                <a:cs typeface="Roboto"/>
              </a:rPr>
              <a:t>separate the variable into sign and amplitude parts</a:t>
            </a:r>
          </a:p>
          <a:p>
            <a:pPr lvl="1">
              <a:buFont typeface="Courier New"/>
              <a:buChar char="o"/>
            </a:pPr>
            <a:endParaRPr lang="en-IN" sz="1600">
              <a:solidFill>
                <a:srgbClr val="3C4043"/>
              </a:solidFill>
              <a:ea typeface="Roboto"/>
              <a:cs typeface="Roboto"/>
            </a:endParaRPr>
          </a:p>
          <a:p>
            <a:pPr>
              <a:buFont typeface="Arial"/>
              <a:buChar char="•"/>
            </a:pPr>
            <a:r>
              <a:rPr lang="en-IN" sz="1600" b="1">
                <a:solidFill>
                  <a:srgbClr val="3C4043"/>
                </a:solidFill>
                <a:ea typeface="Roboto"/>
              </a:rPr>
              <a:t>Reduction</a:t>
            </a:r>
            <a:endParaRPr lang="en-IN" sz="1600" b="1">
              <a:solidFill>
                <a:srgbClr val="3C4043"/>
              </a:solidFill>
              <a:ea typeface="Roboto"/>
              <a:cs typeface="Roboto"/>
            </a:endParaRPr>
          </a:p>
          <a:p>
            <a:pPr lvl="1">
              <a:buFont typeface="Courier New"/>
              <a:buChar char="o"/>
            </a:pPr>
            <a:r>
              <a:rPr lang="en-IN" sz="1600">
                <a:solidFill>
                  <a:srgbClr val="3C4043"/>
                </a:solidFill>
                <a:ea typeface="Roboto"/>
              </a:rPr>
              <a:t>Relax integer programming and classification into regression tasks, MSE to assess perf.</a:t>
            </a:r>
            <a:endParaRPr lang="en-IN" sz="1600">
              <a:solidFill>
                <a:srgbClr val="3C4043"/>
              </a:solidFill>
              <a:ea typeface="Roboto"/>
              <a:cs typeface="Roboto"/>
            </a:endParaRPr>
          </a:p>
          <a:p>
            <a:pPr lvl="1">
              <a:buFont typeface="Courier New"/>
              <a:buChar char="o"/>
            </a:pPr>
            <a:r>
              <a:rPr lang="en-IN" sz="1600">
                <a:solidFill>
                  <a:srgbClr val="3C4043"/>
                </a:solidFill>
                <a:ea typeface="Roboto"/>
              </a:rPr>
              <a:t>and finally return to integers to see Accuracy</a:t>
            </a:r>
          </a:p>
          <a:p>
            <a:pPr lvl="1">
              <a:buFont typeface="Courier New"/>
              <a:buChar char="o"/>
            </a:pPr>
            <a:endParaRPr lang="en-IN" sz="1600">
              <a:solidFill>
                <a:srgbClr val="3C4043"/>
              </a:solidFill>
              <a:ea typeface="Roboto"/>
            </a:endParaRPr>
          </a:p>
          <a:p>
            <a:pPr>
              <a:buFont typeface="Arial"/>
              <a:buChar char="•"/>
            </a:pPr>
            <a:r>
              <a:rPr lang="en-IN" sz="1600" b="1">
                <a:solidFill>
                  <a:srgbClr val="3C4043"/>
                </a:solidFill>
                <a:ea typeface="Roboto"/>
              </a:rPr>
              <a:t>Strong interpretability</a:t>
            </a:r>
          </a:p>
          <a:p>
            <a:pPr lvl="1">
              <a:buFont typeface="Courier New"/>
              <a:buChar char="o"/>
            </a:pPr>
            <a:r>
              <a:rPr lang="en-IN" sz="1600">
                <a:solidFill>
                  <a:srgbClr val="3C4043"/>
                </a:solidFill>
                <a:ea typeface="Roboto"/>
              </a:rPr>
              <a:t>classic least squares method</a:t>
            </a:r>
          </a:p>
          <a:p>
            <a:pPr lvl="1">
              <a:buFont typeface="Courier New"/>
              <a:buChar char="o"/>
            </a:pPr>
            <a:r>
              <a:rPr lang="en-IN" sz="1600">
                <a:solidFill>
                  <a:srgbClr val="3C4043"/>
                </a:solidFill>
                <a:ea typeface="Roboto"/>
              </a:rPr>
              <a:t>theoretically supported features by social psychology</a:t>
            </a:r>
          </a:p>
          <a:p>
            <a:pPr lvl="1">
              <a:buFont typeface="Courier New"/>
              <a:buChar char="o"/>
            </a:pPr>
            <a:r>
              <a:rPr lang="en-IN" sz="1600">
                <a:solidFill>
                  <a:srgbClr val="3C4043"/>
                </a:solidFill>
                <a:ea typeface="Roboto"/>
              </a:rPr>
              <a:t>Based on supervised learning with strong explicit feedback</a:t>
            </a:r>
          </a:p>
        </p:txBody>
      </p:sp>
      <p:sp>
        <p:nvSpPr>
          <p:cNvPr id="3" name="Google Shape;578;p44">
            <a:extLst>
              <a:ext uri="{FF2B5EF4-FFF2-40B4-BE49-F238E27FC236}">
                <a16:creationId xmlns:a16="http://schemas.microsoft.com/office/drawing/2014/main" id="{A32C617F-108F-7909-7AB1-CD4B32C3C150}"/>
              </a:ext>
            </a:extLst>
          </p:cNvPr>
          <p:cNvSpPr txBox="1">
            <a:spLocks/>
          </p:cNvSpPr>
          <p:nvPr/>
        </p:nvSpPr>
        <p:spPr>
          <a:xfrm>
            <a:off x="720000" y="44502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2600"/>
              <a:buFont typeface="Montserrat ExtraBold"/>
              <a:buNone/>
              <a:defRPr sz="2600" b="0" i="0" u="none" strike="noStrike" cap="none">
                <a:solidFill>
                  <a:schemeClr val="dk1"/>
                </a:solidFill>
                <a:latin typeface="Montserrat ExtraBold"/>
                <a:ea typeface="Montserrat ExtraBold"/>
                <a:cs typeface="Montserrat ExtraBold"/>
                <a:sym typeface="Montserrat ExtraBold"/>
              </a:defRPr>
            </a:lvl9pPr>
          </a:lstStyle>
          <a:p>
            <a:pPr algn="ctr"/>
            <a:r>
              <a:rPr lang="en-IN" b="1">
                <a:solidFill>
                  <a:srgbClr val="03121B"/>
                </a:solidFill>
                <a:latin typeface="Arial"/>
                <a:cs typeface="Arial"/>
              </a:rPr>
              <a:t>Alternating Least Squares</a:t>
            </a:r>
            <a:r>
              <a:rPr lang="en-IN" b="1">
                <a:latin typeface="Arial"/>
                <a:cs typeface="Arial"/>
              </a:rPr>
              <a:t>: Pre-process &amp; more</a:t>
            </a:r>
            <a:endParaRPr lang="en-IN" altLang="zh-CN" b="1">
              <a:latin typeface="Arial"/>
              <a:cs typeface="Arial"/>
            </a:endParaRPr>
          </a:p>
        </p:txBody>
      </p:sp>
      <p:pic>
        <p:nvPicPr>
          <p:cNvPr id="2" name="图片 1" descr="文本&#10;&#10;已自动生成说明">
            <a:extLst>
              <a:ext uri="{FF2B5EF4-FFF2-40B4-BE49-F238E27FC236}">
                <a16:creationId xmlns:a16="http://schemas.microsoft.com/office/drawing/2014/main" id="{A7051259-8D23-8B8D-7EA3-F808150E2F17}"/>
              </a:ext>
            </a:extLst>
          </p:cNvPr>
          <p:cNvPicPr>
            <a:picLocks noChangeAspect="1"/>
          </p:cNvPicPr>
          <p:nvPr/>
        </p:nvPicPr>
        <p:blipFill>
          <a:blip r:embed="rId3"/>
          <a:stretch>
            <a:fillRect/>
          </a:stretch>
        </p:blipFill>
        <p:spPr>
          <a:xfrm>
            <a:off x="5056415" y="3988934"/>
            <a:ext cx="3766457" cy="469447"/>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group of black text and symbols&#10;&#10;Description automatically generated">
            <a:extLst>
              <a:ext uri="{FF2B5EF4-FFF2-40B4-BE49-F238E27FC236}">
                <a16:creationId xmlns:a16="http://schemas.microsoft.com/office/drawing/2014/main" id="{99C3E1B1-53FE-1F01-20F1-12E9DC0030D8}"/>
              </a:ext>
            </a:extLst>
          </p:cNvPr>
          <p:cNvPicPr>
            <a:picLocks noChangeAspect="1"/>
          </p:cNvPicPr>
          <p:nvPr/>
        </p:nvPicPr>
        <p:blipFill>
          <a:blip r:embed="rId2"/>
          <a:stretch>
            <a:fillRect/>
          </a:stretch>
        </p:blipFill>
        <p:spPr>
          <a:xfrm>
            <a:off x="-474421" y="814074"/>
            <a:ext cx="5994918" cy="3218856"/>
          </a:xfrm>
          <a:prstGeom prst="rect">
            <a:avLst/>
          </a:prstGeom>
        </p:spPr>
      </p:pic>
      <p:pic>
        <p:nvPicPr>
          <p:cNvPr id="12" name="Picture 11" descr="A math equations on a white background&#10;&#10;Description automatically generated">
            <a:extLst>
              <a:ext uri="{FF2B5EF4-FFF2-40B4-BE49-F238E27FC236}">
                <a16:creationId xmlns:a16="http://schemas.microsoft.com/office/drawing/2014/main" id="{B03EA2D2-5D25-D0EB-F520-19DB63E46954}"/>
              </a:ext>
            </a:extLst>
          </p:cNvPr>
          <p:cNvPicPr>
            <a:picLocks noChangeAspect="1"/>
          </p:cNvPicPr>
          <p:nvPr/>
        </p:nvPicPr>
        <p:blipFill rotWithShape="1">
          <a:blip r:embed="rId3"/>
          <a:srcRect l="-30" t="-1078" r="-35" b="16193"/>
          <a:stretch/>
        </p:blipFill>
        <p:spPr>
          <a:xfrm>
            <a:off x="3692800" y="973025"/>
            <a:ext cx="6169547" cy="3354666"/>
          </a:xfrm>
          <a:prstGeom prst="rect">
            <a:avLst/>
          </a:prstGeom>
        </p:spPr>
      </p:pic>
    </p:spTree>
    <p:extLst>
      <p:ext uri="{BB962C8B-B14F-4D97-AF65-F5344CB8AC3E}">
        <p14:creationId xmlns:p14="http://schemas.microsoft.com/office/powerpoint/2010/main" val="1196758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A33696-7780-F65C-F90E-B43F17EFF8E6}"/>
              </a:ext>
            </a:extLst>
          </p:cNvPr>
          <p:cNvPicPr>
            <a:picLocks noChangeAspect="1"/>
          </p:cNvPicPr>
          <p:nvPr/>
        </p:nvPicPr>
        <p:blipFill>
          <a:blip r:embed="rId2"/>
          <a:stretch>
            <a:fillRect/>
          </a:stretch>
        </p:blipFill>
        <p:spPr>
          <a:xfrm>
            <a:off x="-305822" y="855645"/>
            <a:ext cx="5559777" cy="3401244"/>
          </a:xfrm>
          <a:prstGeom prst="rect">
            <a:avLst/>
          </a:prstGeom>
        </p:spPr>
      </p:pic>
      <p:pic>
        <p:nvPicPr>
          <p:cNvPr id="4" name="Picture 3" descr="A screenshot of a white sheet with black text&#10;&#10;Description automatically generated">
            <a:extLst>
              <a:ext uri="{FF2B5EF4-FFF2-40B4-BE49-F238E27FC236}">
                <a16:creationId xmlns:a16="http://schemas.microsoft.com/office/drawing/2014/main" id="{5741ED22-5873-2755-F428-9AAF2CC9EE60}"/>
              </a:ext>
            </a:extLst>
          </p:cNvPr>
          <p:cNvPicPr>
            <a:picLocks noChangeAspect="1"/>
          </p:cNvPicPr>
          <p:nvPr/>
        </p:nvPicPr>
        <p:blipFill>
          <a:blip r:embed="rId3"/>
          <a:stretch>
            <a:fillRect/>
          </a:stretch>
        </p:blipFill>
        <p:spPr>
          <a:xfrm>
            <a:off x="3995554" y="956935"/>
            <a:ext cx="5248818" cy="3649737"/>
          </a:xfrm>
          <a:prstGeom prst="rect">
            <a:avLst/>
          </a:prstGeom>
        </p:spPr>
      </p:pic>
    </p:spTree>
    <p:extLst>
      <p:ext uri="{BB962C8B-B14F-4D97-AF65-F5344CB8AC3E}">
        <p14:creationId xmlns:p14="http://schemas.microsoft.com/office/powerpoint/2010/main" val="37436008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Crypto Slides by Slidesgo">
  <a:themeElements>
    <a:clrScheme name="Simple Light">
      <a:dk1>
        <a:srgbClr val="03121B"/>
      </a:dk1>
      <a:lt1>
        <a:srgbClr val="FFFFFF"/>
      </a:lt1>
      <a:dk2>
        <a:srgbClr val="C4E2FF"/>
      </a:dk2>
      <a:lt2>
        <a:srgbClr val="CFFFE0"/>
      </a:lt2>
      <a:accent1>
        <a:srgbClr val="F0C4FF"/>
      </a:accent1>
      <a:accent2>
        <a:srgbClr val="FFECBC"/>
      </a:accent2>
      <a:accent3>
        <a:srgbClr val="000000"/>
      </a:accent3>
      <a:accent4>
        <a:srgbClr val="FFFFFF"/>
      </a:accent4>
      <a:accent5>
        <a:srgbClr val="FFFFFF"/>
      </a:accent5>
      <a:accent6>
        <a:srgbClr val="FFFFFF"/>
      </a:accent6>
      <a:hlink>
        <a:srgbClr val="0312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全屏显示(16:9)</PresentationFormat>
  <Slides>18</Slides>
  <Notes>15</Notes>
  <HiddenSlides>0</HiddenSlides>
  <ScaleCrop>false</ScaleCrop>
  <HeadingPairs>
    <vt:vector size="4" baseType="variant">
      <vt:variant>
        <vt:lpstr>主题</vt:lpstr>
      </vt:variant>
      <vt:variant>
        <vt:i4>1</vt:i4>
      </vt:variant>
      <vt:variant>
        <vt:lpstr>幻灯片标题</vt:lpstr>
      </vt:variant>
      <vt:variant>
        <vt:i4>18</vt:i4>
      </vt:variant>
    </vt:vector>
  </HeadingPairs>
  <TitlesOfParts>
    <vt:vector size="19" baseType="lpstr">
      <vt:lpstr>Crypto Slides by Slidesgo</vt:lpstr>
      <vt:lpstr>Link Weight Prediction in Bitcoin OTC Trust Networks </vt:lpstr>
      <vt:lpstr>Data Acquisition and Description</vt:lpstr>
      <vt:lpstr>Research Question</vt:lpstr>
      <vt:lpstr>Degree Distribution: Power law</vt:lpstr>
      <vt:lpstr>Degree Distribution: Power law</vt:lpstr>
      <vt:lpstr>Proposed Methods and Algorithms</vt:lpstr>
      <vt:lpstr>PowerPoint 演示文稿</vt:lpstr>
      <vt:lpstr>PowerPoint 演示文稿</vt:lpstr>
      <vt:lpstr>PowerPoint 演示文稿</vt:lpstr>
      <vt:lpstr>PowerPoint 演示文稿</vt:lpstr>
      <vt:lpstr>PowerPoint 演示文稿</vt:lpstr>
      <vt:lpstr>PowerPoint 演示文稿</vt:lpstr>
      <vt:lpstr>Deep Learning</vt:lpstr>
      <vt:lpstr>Details</vt:lpstr>
      <vt:lpstr>Details</vt:lpstr>
      <vt:lpstr>Deep Learning</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Bitcoin Trust Network Analysis for Risk User Identification</dc:title>
  <dc:creator>manushree tyagi</dc:creator>
  <cp:revision>6</cp:revision>
  <dcterms:modified xsi:type="dcterms:W3CDTF">2024-06-07T14:50:58Z</dcterms:modified>
</cp:coreProperties>
</file>

<file path=docProps/thumbnail.jpeg>
</file>